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E0F0"/>
    <a:srgbClr val="CFE7F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0FCE95F-CAD8-4565-8E1A-4F99C5D679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C7742E-DF6E-4499-9AB3-D8C127FAA0B5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71A8EF-52AC-42F7-827A-3FC268493515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D60AE5-A226-45D3-B0E2-E46F7B346B2F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4BD97F-1B4A-46D9-9D7B-D8D1760A99C6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5C206E-A4E2-4884-81B3-D7B612631583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F2D736-DFC7-4DD6-B49A-371639EAF093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D1BF79-43A4-4A83-A11F-58D2A34A3487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07FD98-A2EC-4022-8763-166D00BC34FE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9552E1-00D1-46DD-B7DE-7341CC37ABE2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0BC14C-E663-4968-8DF7-50FA7AAF5D0E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05A069-F331-4C60-8D55-8A668E7F86C2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7F8ACF-4720-4E2B-83DF-2012C10E577B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55877A-31F3-4A89-A07C-253609B920CA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3FBE0D-072B-433A-96A4-0E03C14DD874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8B83A-DAF9-4FCC-BEA8-C66EB64821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D4F27-2EE7-404C-AF6C-F984D98620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C9A5A-4496-4CCF-A736-0744CFBF5D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56D89-23A4-42B1-90EA-FF68977D02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7FCBE-1E2B-4138-AC1F-2638B3DD93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73D7C-8DD0-4420-AA56-95486E7AA6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79A66-232F-4D0E-8702-B7696C2F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609E7-5C09-44C0-AC3C-806CE36775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3CF27-2819-44C3-9D2F-0A869BC233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C19DA-396C-4393-9CBD-765AD3DF2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BC9F0-2545-4EB2-901A-742F3532E5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rgbClr val="D1E0F0"/>
            </a:gs>
            <a:gs pos="45000">
              <a:schemeClr val="bg1"/>
            </a:gs>
            <a:gs pos="75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D02B901-9659-4DE5-8CBD-D0D5E8607B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empus Sans ITC" pitchFamily="8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empus Sans ITC" pitchFamily="8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empus Sans ITC" pitchFamily="8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empus Sans ITC" pitchFamily="8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5" descr="pptground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460875"/>
            <a:ext cx="9144000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18" descr="pptkingfisher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33375"/>
            <a:ext cx="374332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ounded Rectangle 17"/>
          <p:cNvSpPr/>
          <p:nvPr/>
        </p:nvSpPr>
        <p:spPr>
          <a:xfrm>
            <a:off x="4211638" y="1484313"/>
            <a:ext cx="3673475" cy="266541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492500" y="2349500"/>
            <a:ext cx="5040313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6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Birds</a:t>
            </a:r>
            <a:endParaRPr lang="en-US" sz="6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2054" name="Picture 20" descr="pptLaganValley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64388" y="6219825"/>
            <a:ext cx="17145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250825" y="6165850"/>
            <a:ext cx="63373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3200" b="1" dirty="0" err="1">
                <a:solidFill>
                  <a:schemeClr val="bg1"/>
                </a:solidFill>
                <a:latin typeface="+mj-lt"/>
              </a:rPr>
              <a:t>www.laganvalleylearning.co.uk</a:t>
            </a:r>
            <a:endParaRPr lang="en-GB" sz="32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56" name="Picture 22" descr="pptlaganscape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31050" y="188913"/>
            <a:ext cx="17319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pptground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854700"/>
            <a:ext cx="914400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5292725" y="1268760"/>
            <a:ext cx="34559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002060"/>
                </a:solidFill>
                <a:latin typeface="Comic Sans MS" pitchFamily="66" charset="0"/>
              </a:rPr>
              <a:t>Habitat:</a:t>
            </a:r>
            <a:r>
              <a:rPr lang="en-GB" dirty="0">
                <a:solidFill>
                  <a:srgbClr val="002060"/>
                </a:solidFill>
                <a:latin typeface="Comic Sans MS" pitchFamily="66" charset="0"/>
              </a:rPr>
              <a:t> Woodlands, hedgerows, parks and gardens.</a:t>
            </a:r>
            <a:endParaRPr lang="en-US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5292725" y="2133600"/>
            <a:ext cx="32400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002060"/>
                </a:solidFill>
                <a:latin typeface="Comic Sans MS" pitchFamily="66" charset="0"/>
              </a:rPr>
              <a:t>Food:</a:t>
            </a:r>
            <a:r>
              <a:rPr lang="en-GB" dirty="0">
                <a:solidFill>
                  <a:srgbClr val="002060"/>
                </a:solidFill>
                <a:latin typeface="Comic Sans MS" pitchFamily="66" charset="0"/>
              </a:rPr>
              <a:t> Seeds, insects worms and berries.</a:t>
            </a:r>
            <a:endParaRPr lang="en-US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5292725" y="2997200"/>
            <a:ext cx="34559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002060"/>
                </a:solidFill>
                <a:latin typeface="Comic Sans MS" pitchFamily="66" charset="0"/>
              </a:rPr>
              <a:t>Nest site: </a:t>
            </a:r>
            <a:r>
              <a:rPr lang="en-GB" dirty="0">
                <a:solidFill>
                  <a:srgbClr val="002060"/>
                </a:solidFill>
                <a:latin typeface="Comic Sans MS" pitchFamily="66" charset="0"/>
              </a:rPr>
              <a:t>Trees and hedgerows</a:t>
            </a:r>
            <a:endParaRPr lang="en-US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6633" name="Picture 9" descr="Robin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0" y="1268760"/>
            <a:ext cx="3960812" cy="2970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ounded Rectangle 10"/>
          <p:cNvSpPr/>
          <p:nvPr/>
        </p:nvSpPr>
        <p:spPr>
          <a:xfrm>
            <a:off x="755576" y="4653136"/>
            <a:ext cx="777686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971600" y="4797152"/>
            <a:ext cx="7200800" cy="9233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rgbClr val="002060"/>
                </a:solidFill>
                <a:latin typeface="Comic Sans MS" pitchFamily="66" charset="0"/>
              </a:rPr>
              <a:t>Interesting fact:</a:t>
            </a:r>
            <a:r>
              <a:rPr lang="en-GB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en-GB" dirty="0" smtClean="0">
                <a:solidFill>
                  <a:srgbClr val="002060"/>
                </a:solidFill>
                <a:latin typeface="Comic Sans MS" pitchFamily="66" charset="0"/>
              </a:rPr>
              <a:t>Robins can become quite tame. They can even be encouraged to eat from your hand.</a:t>
            </a:r>
            <a:endParaRPr lang="en-GB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57200" y="341784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Robin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pptground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854700"/>
            <a:ext cx="914400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5292725" y="1268760"/>
            <a:ext cx="34559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002060"/>
                </a:solidFill>
                <a:latin typeface="Comic Sans MS" pitchFamily="66" charset="0"/>
              </a:rPr>
              <a:t>Habitat:</a:t>
            </a:r>
            <a:r>
              <a:rPr lang="en-GB" dirty="0">
                <a:solidFill>
                  <a:srgbClr val="002060"/>
                </a:solidFill>
                <a:latin typeface="Comic Sans MS" pitchFamily="66" charset="0"/>
              </a:rPr>
              <a:t> Woodlands, parkland</a:t>
            </a:r>
            <a:endParaRPr lang="en-US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5292725" y="1916832"/>
            <a:ext cx="32400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002060"/>
                </a:solidFill>
                <a:latin typeface="Comic Sans MS" pitchFamily="66" charset="0"/>
              </a:rPr>
              <a:t>Food: </a:t>
            </a:r>
            <a:r>
              <a:rPr lang="en-GB" dirty="0">
                <a:solidFill>
                  <a:srgbClr val="002060"/>
                </a:solidFill>
                <a:latin typeface="Comic Sans MS" pitchFamily="66" charset="0"/>
              </a:rPr>
              <a:t>Mainly insects however may eat seeds in winter</a:t>
            </a:r>
            <a:endParaRPr lang="en-US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2294" name="Text Box 7"/>
          <p:cNvSpPr txBox="1">
            <a:spLocks noChangeArrowheads="1"/>
          </p:cNvSpPr>
          <p:nvPr/>
        </p:nvSpPr>
        <p:spPr bwMode="auto">
          <a:xfrm>
            <a:off x="5292725" y="3068960"/>
            <a:ext cx="34559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002060"/>
                </a:solidFill>
                <a:latin typeface="Comic Sans MS" pitchFamily="66" charset="0"/>
              </a:rPr>
              <a:t>Nest site: </a:t>
            </a:r>
            <a:r>
              <a:rPr lang="en-GB" dirty="0">
                <a:solidFill>
                  <a:srgbClr val="002060"/>
                </a:solidFill>
                <a:latin typeface="Comic Sans MS" pitchFamily="66" charset="0"/>
              </a:rPr>
              <a:t>Cracks in trees</a:t>
            </a:r>
            <a:endParaRPr lang="en-US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8681" name="Picture 9" descr="Treecreeper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7729" y="1268760"/>
            <a:ext cx="4078287" cy="2914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ounded Rectangle 10"/>
          <p:cNvSpPr/>
          <p:nvPr/>
        </p:nvSpPr>
        <p:spPr>
          <a:xfrm>
            <a:off x="755576" y="4653136"/>
            <a:ext cx="777686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971600" y="4797152"/>
            <a:ext cx="7200800" cy="9233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rgbClr val="002060"/>
                </a:solidFill>
                <a:latin typeface="Comic Sans MS" pitchFamily="66" charset="0"/>
              </a:rPr>
              <a:t>Interesting fact:</a:t>
            </a:r>
            <a:r>
              <a:rPr lang="en-GB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GB" dirty="0" err="1" smtClean="0">
                <a:solidFill>
                  <a:srgbClr val="002060"/>
                </a:solidFill>
                <a:latin typeface="Comic Sans MS" pitchFamily="66" charset="0"/>
              </a:rPr>
              <a:t>Treecreepers</a:t>
            </a:r>
            <a:r>
              <a:rPr lang="en-GB" dirty="0" smtClean="0">
                <a:solidFill>
                  <a:srgbClr val="002060"/>
                </a:solidFill>
                <a:latin typeface="Comic Sans MS" pitchFamily="66" charset="0"/>
              </a:rPr>
              <a:t> forage for food in the bark of trees. They start at the bottom of the tree and spiral up the trunk looking for insects.</a:t>
            </a:r>
            <a:endParaRPr lang="en-GB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57200" y="341784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Treecreeper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pptground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854700"/>
            <a:ext cx="914400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5220072" y="1268760"/>
            <a:ext cx="34559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002060"/>
                </a:solidFill>
                <a:latin typeface="Comic Sans MS" pitchFamily="66" charset="0"/>
              </a:rPr>
              <a:t>Habitat:</a:t>
            </a:r>
            <a:r>
              <a:rPr lang="en-GB" dirty="0">
                <a:solidFill>
                  <a:srgbClr val="002060"/>
                </a:solidFill>
                <a:latin typeface="Comic Sans MS" pitchFamily="66" charset="0"/>
              </a:rPr>
              <a:t> Almost everywhere, parks, gardens, towns, coast, grasslands and woodlands</a:t>
            </a:r>
            <a:endParaRPr lang="en-US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5220072" y="2428875"/>
            <a:ext cx="3240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002060"/>
                </a:solidFill>
                <a:latin typeface="Comic Sans MS" pitchFamily="66" charset="0"/>
              </a:rPr>
              <a:t>Food: </a:t>
            </a:r>
            <a:r>
              <a:rPr lang="en-GB" dirty="0">
                <a:solidFill>
                  <a:srgbClr val="002060"/>
                </a:solidFill>
                <a:latin typeface="Comic Sans MS" pitchFamily="66" charset="0"/>
              </a:rPr>
              <a:t>Mainly insects</a:t>
            </a:r>
            <a:endParaRPr lang="en-US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5220072" y="3125788"/>
            <a:ext cx="34559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002060"/>
                </a:solidFill>
                <a:latin typeface="Comic Sans MS" pitchFamily="66" charset="0"/>
              </a:rPr>
              <a:t>Nest site: </a:t>
            </a:r>
            <a:r>
              <a:rPr lang="en-GB" dirty="0">
                <a:solidFill>
                  <a:srgbClr val="002060"/>
                </a:solidFill>
                <a:latin typeface="Comic Sans MS" pitchFamily="66" charset="0"/>
              </a:rPr>
              <a:t>Cracks in trees, holes in walls.</a:t>
            </a:r>
            <a:endParaRPr lang="en-US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30729" name="Picture 9" descr="Wiki pied wagtail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1988" y="1268760"/>
            <a:ext cx="3910012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ounded Rectangle 10"/>
          <p:cNvSpPr/>
          <p:nvPr/>
        </p:nvSpPr>
        <p:spPr>
          <a:xfrm>
            <a:off x="755576" y="4653136"/>
            <a:ext cx="777686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971600" y="4797152"/>
            <a:ext cx="7200800" cy="9233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rgbClr val="002060"/>
                </a:solidFill>
                <a:latin typeface="Comic Sans MS" pitchFamily="66" charset="0"/>
              </a:rPr>
              <a:t>Interesting fact:</a:t>
            </a:r>
            <a:r>
              <a:rPr lang="en-GB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en-GB" dirty="0" smtClean="0">
                <a:solidFill>
                  <a:srgbClr val="002060"/>
                </a:solidFill>
                <a:latin typeface="Comic Sans MS" pitchFamily="66" charset="0"/>
              </a:rPr>
              <a:t>Some people call this bird ‘wee </a:t>
            </a:r>
            <a:r>
              <a:rPr lang="en-GB" dirty="0" err="1" smtClean="0">
                <a:solidFill>
                  <a:srgbClr val="002060"/>
                </a:solidFill>
                <a:latin typeface="Comic Sans MS" pitchFamily="66" charset="0"/>
              </a:rPr>
              <a:t>willy</a:t>
            </a:r>
            <a:r>
              <a:rPr lang="en-GB" dirty="0" smtClean="0">
                <a:solidFill>
                  <a:srgbClr val="002060"/>
                </a:solidFill>
                <a:latin typeface="Comic Sans MS" pitchFamily="66" charset="0"/>
              </a:rPr>
              <a:t> wagtail’. As its name suggests it constantly wags its tail.</a:t>
            </a:r>
            <a:endParaRPr lang="en-GB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57200" y="341784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Pied Wagtail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pptground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854700"/>
            <a:ext cx="914400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5292725" y="1268760"/>
            <a:ext cx="34559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002060"/>
                </a:solidFill>
                <a:latin typeface="Comic Sans MS" pitchFamily="66" charset="0"/>
              </a:rPr>
              <a:t>Habitat:</a:t>
            </a:r>
            <a:r>
              <a:rPr lang="en-GB" dirty="0">
                <a:solidFill>
                  <a:srgbClr val="002060"/>
                </a:solidFill>
                <a:latin typeface="Comic Sans MS" pitchFamily="66" charset="0"/>
              </a:rPr>
              <a:t> Woodlands, parks, gardens and farmland.</a:t>
            </a:r>
            <a:endParaRPr lang="en-US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5292725" y="2276872"/>
            <a:ext cx="32400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002060"/>
                </a:solidFill>
                <a:latin typeface="Comic Sans MS" pitchFamily="66" charset="0"/>
              </a:rPr>
              <a:t>Food: </a:t>
            </a:r>
            <a:r>
              <a:rPr lang="en-GB" dirty="0">
                <a:solidFill>
                  <a:srgbClr val="002060"/>
                </a:solidFill>
                <a:latin typeface="Comic Sans MS" pitchFamily="66" charset="0"/>
              </a:rPr>
              <a:t>Mainly insects and spiders.</a:t>
            </a:r>
            <a:endParaRPr lang="en-US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4344" name="Text Box 7"/>
          <p:cNvSpPr txBox="1">
            <a:spLocks noChangeArrowheads="1"/>
          </p:cNvSpPr>
          <p:nvPr/>
        </p:nvSpPr>
        <p:spPr bwMode="auto">
          <a:xfrm>
            <a:off x="5292725" y="3140968"/>
            <a:ext cx="34559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002060"/>
                </a:solidFill>
                <a:latin typeface="Comic Sans MS" pitchFamily="66" charset="0"/>
              </a:rPr>
              <a:t>Nest site: </a:t>
            </a:r>
            <a:r>
              <a:rPr lang="en-GB" dirty="0">
                <a:solidFill>
                  <a:srgbClr val="002060"/>
                </a:solidFill>
                <a:latin typeface="Comic Sans MS" pitchFamily="66" charset="0"/>
              </a:rPr>
              <a:t>Cracks in trees and hedgerows.</a:t>
            </a:r>
            <a:endParaRPr lang="en-US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32777" name="Picture 9" descr="Wren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7540" y="1268760"/>
            <a:ext cx="4254500" cy="31607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ounded Rectangle 10"/>
          <p:cNvSpPr/>
          <p:nvPr/>
        </p:nvSpPr>
        <p:spPr>
          <a:xfrm>
            <a:off x="755576" y="4653136"/>
            <a:ext cx="777686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971600" y="4797152"/>
            <a:ext cx="7200800" cy="9233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rgbClr val="002060"/>
                </a:solidFill>
                <a:latin typeface="Comic Sans MS" pitchFamily="66" charset="0"/>
              </a:rPr>
              <a:t>Interesting fact:</a:t>
            </a:r>
            <a:r>
              <a:rPr lang="en-GB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en-GB" dirty="0" smtClean="0">
                <a:solidFill>
                  <a:srgbClr val="002060"/>
                </a:solidFill>
                <a:latin typeface="Comic Sans MS" pitchFamily="66" charset="0"/>
              </a:rPr>
              <a:t>Wrens are one of our smallest birds, usually measuring 9cm in length</a:t>
            </a:r>
            <a:endParaRPr lang="en-GB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57200" y="341784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Wren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5" descr="pptground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460875"/>
            <a:ext cx="9144000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18" descr="pptkingfisher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33375"/>
            <a:ext cx="374332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20" descr="pptLaganValley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64388" y="6219825"/>
            <a:ext cx="17145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250825" y="6165850"/>
            <a:ext cx="63373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3200" b="1" dirty="0" err="1">
                <a:solidFill>
                  <a:schemeClr val="bg1"/>
                </a:solidFill>
                <a:latin typeface="+mj-lt"/>
              </a:rPr>
              <a:t>www.laganvalleylearning.co.uk</a:t>
            </a:r>
            <a:endParaRPr lang="en-GB" sz="32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5366" name="Picture 22" descr="pptlaganscape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31050" y="188913"/>
            <a:ext cx="17319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1" descr="pptground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854700"/>
            <a:ext cx="914400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Blackbird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4213" y="1340768"/>
            <a:ext cx="4008437" cy="2835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77" name="Text Box 11"/>
          <p:cNvSpPr txBox="1">
            <a:spLocks noChangeArrowheads="1"/>
          </p:cNvSpPr>
          <p:nvPr/>
        </p:nvSpPr>
        <p:spPr bwMode="auto">
          <a:xfrm>
            <a:off x="5292725" y="1268413"/>
            <a:ext cx="3455988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002060"/>
                </a:solidFill>
                <a:latin typeface="Comic Sans MS" pitchFamily="66" charset="0"/>
              </a:rPr>
              <a:t>Habitat:</a:t>
            </a:r>
            <a:r>
              <a:rPr lang="en-GB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GB" dirty="0" smtClean="0">
                <a:solidFill>
                  <a:srgbClr val="002060"/>
                </a:solidFill>
                <a:latin typeface="Comic Sans MS" pitchFamily="66" charset="0"/>
              </a:rPr>
              <a:t>Found </a:t>
            </a:r>
            <a:r>
              <a:rPr lang="en-GB" dirty="0">
                <a:solidFill>
                  <a:srgbClr val="002060"/>
                </a:solidFill>
                <a:latin typeface="Comic Sans MS" pitchFamily="66" charset="0"/>
              </a:rPr>
              <a:t>almost everywhere, gardens, woodlands, countryside and by the </a:t>
            </a:r>
            <a:r>
              <a:rPr lang="en-GB" dirty="0" smtClean="0">
                <a:solidFill>
                  <a:srgbClr val="002060"/>
                </a:solidFill>
                <a:latin typeface="Comic Sans MS" pitchFamily="66" charset="0"/>
              </a:rPr>
              <a:t>coast</a:t>
            </a:r>
          </a:p>
          <a:p>
            <a:pPr>
              <a:spcBef>
                <a:spcPct val="50000"/>
              </a:spcBef>
            </a:pPr>
            <a:endParaRPr lang="en-GB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 b="1" dirty="0" smtClean="0">
                <a:solidFill>
                  <a:srgbClr val="002060"/>
                </a:solidFill>
                <a:latin typeface="Comic Sans MS" pitchFamily="66" charset="0"/>
              </a:rPr>
              <a:t>Food:</a:t>
            </a:r>
            <a:r>
              <a:rPr lang="en-GB" dirty="0" smtClean="0">
                <a:solidFill>
                  <a:srgbClr val="002060"/>
                </a:solidFill>
                <a:latin typeface="Comic Sans MS" pitchFamily="66" charset="0"/>
              </a:rPr>
              <a:t> Worms, insects, fruits and berries.</a:t>
            </a:r>
          </a:p>
          <a:p>
            <a:pPr>
              <a:spcBef>
                <a:spcPct val="50000"/>
              </a:spcBef>
            </a:pPr>
            <a:endParaRPr lang="en-GB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 b="1" dirty="0" smtClean="0">
                <a:solidFill>
                  <a:srgbClr val="002060"/>
                </a:solidFill>
                <a:latin typeface="Comic Sans MS" pitchFamily="66" charset="0"/>
              </a:rPr>
              <a:t>Nest site: </a:t>
            </a:r>
            <a:r>
              <a:rPr lang="en-GB" dirty="0" smtClean="0">
                <a:solidFill>
                  <a:srgbClr val="002060"/>
                </a:solidFill>
                <a:latin typeface="Comic Sans MS" pitchFamily="66" charset="0"/>
              </a:rPr>
              <a:t>In hedgerows</a:t>
            </a:r>
            <a:endParaRPr lang="en-US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600" dirty="0" smtClean="0"/>
          </a:p>
          <a:p>
            <a:pPr>
              <a:spcBef>
                <a:spcPct val="50000"/>
              </a:spcBef>
            </a:pPr>
            <a:endParaRPr lang="en-US" sz="1600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457200" y="341784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Blackbird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55576" y="4797152"/>
            <a:ext cx="777686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80" name="Text Box 23"/>
          <p:cNvSpPr txBox="1">
            <a:spLocks noChangeArrowheads="1"/>
          </p:cNvSpPr>
          <p:nvPr/>
        </p:nvSpPr>
        <p:spPr bwMode="auto">
          <a:xfrm>
            <a:off x="971600" y="4941168"/>
            <a:ext cx="7344816" cy="9233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rgbClr val="002060"/>
                </a:solidFill>
                <a:latin typeface="Comic Sans MS" pitchFamily="66" charset="0"/>
              </a:rPr>
              <a:t>Interesting Facts</a:t>
            </a:r>
            <a:r>
              <a:rPr lang="en-GB" b="1" dirty="0">
                <a:solidFill>
                  <a:srgbClr val="002060"/>
                </a:solidFill>
                <a:latin typeface="Comic Sans MS" pitchFamily="66" charset="0"/>
              </a:rPr>
              <a:t>:</a:t>
            </a:r>
            <a:r>
              <a:rPr lang="en-GB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endParaRPr lang="en-GB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en-GB" dirty="0" smtClean="0">
                <a:solidFill>
                  <a:srgbClr val="002060"/>
                </a:solidFill>
                <a:latin typeface="Comic Sans MS" pitchFamily="66" charset="0"/>
              </a:rPr>
              <a:t>Female </a:t>
            </a:r>
            <a:r>
              <a:rPr lang="en-GB" dirty="0">
                <a:solidFill>
                  <a:srgbClr val="002060"/>
                </a:solidFill>
                <a:latin typeface="Comic Sans MS" pitchFamily="66" charset="0"/>
              </a:rPr>
              <a:t>blackbirds have brown feathers. Blackbirds like to sing after it rains.</a:t>
            </a:r>
            <a:endParaRPr lang="en-US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pptground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854700"/>
            <a:ext cx="914400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292725" y="1268760"/>
            <a:ext cx="34559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002060"/>
                </a:solidFill>
                <a:latin typeface="Comic Sans MS" pitchFamily="66" charset="0"/>
              </a:rPr>
              <a:t>Habitat:</a:t>
            </a:r>
            <a:r>
              <a:rPr lang="en-GB" dirty="0">
                <a:solidFill>
                  <a:srgbClr val="002060"/>
                </a:solidFill>
                <a:latin typeface="Comic Sans MS" pitchFamily="66" charset="0"/>
              </a:rPr>
              <a:t> Common in woodlands and gardens.</a:t>
            </a:r>
            <a:endParaRPr lang="en-US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292725" y="2204864"/>
            <a:ext cx="32400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002060"/>
                </a:solidFill>
                <a:latin typeface="Comic Sans MS" pitchFamily="66" charset="0"/>
              </a:rPr>
              <a:t>Food:</a:t>
            </a:r>
            <a:r>
              <a:rPr lang="en-GB" dirty="0">
                <a:solidFill>
                  <a:srgbClr val="002060"/>
                </a:solidFill>
                <a:latin typeface="Comic Sans MS" pitchFamily="66" charset="0"/>
              </a:rPr>
              <a:t> Mainly insects, they love juicy caterpillars. The will also eat seeds in winter.</a:t>
            </a:r>
            <a:endParaRPr lang="en-US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292725" y="3356992"/>
            <a:ext cx="34559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002060"/>
                </a:solidFill>
                <a:latin typeface="Comic Sans MS" pitchFamily="66" charset="0"/>
              </a:rPr>
              <a:t>Nest site: </a:t>
            </a:r>
            <a:r>
              <a:rPr lang="en-GB" dirty="0">
                <a:solidFill>
                  <a:srgbClr val="002060"/>
                </a:solidFill>
                <a:latin typeface="Comic Sans MS" pitchFamily="66" charset="0"/>
              </a:rPr>
              <a:t>Hole in tree or a nest box in your garden.</a:t>
            </a:r>
            <a:endParaRPr lang="en-US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8201" name="Picture 9" descr="Blue tit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4213" y="1340768"/>
            <a:ext cx="3959225" cy="28400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57200" y="341784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Blue tit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55576" y="4797152"/>
            <a:ext cx="777686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971600" y="4941168"/>
            <a:ext cx="7344816" cy="9233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rgbClr val="002060"/>
                </a:solidFill>
                <a:latin typeface="Comic Sans MS" pitchFamily="66" charset="0"/>
              </a:rPr>
              <a:t>Interesting facts:</a:t>
            </a:r>
            <a:r>
              <a:rPr lang="en-GB" dirty="0" smtClean="0">
                <a:solidFill>
                  <a:srgbClr val="002060"/>
                </a:solidFill>
                <a:latin typeface="Comic Sans MS" pitchFamily="66" charset="0"/>
              </a:rPr>
              <a:t>. </a:t>
            </a:r>
          </a:p>
          <a:p>
            <a:pPr algn="ctr"/>
            <a:r>
              <a:rPr lang="en-GB" dirty="0" smtClean="0">
                <a:solidFill>
                  <a:srgbClr val="002060"/>
                </a:solidFill>
                <a:latin typeface="Comic Sans MS" pitchFamily="66" charset="0"/>
              </a:rPr>
              <a:t>Blue tits have been seen nesting in made-made objects such as post boxes, traffic lights and watering cans!</a:t>
            </a:r>
            <a:endParaRPr lang="en-GB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pptground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854700"/>
            <a:ext cx="914400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5292725" y="1268760"/>
            <a:ext cx="34559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002060"/>
                </a:solidFill>
                <a:latin typeface="Comic Sans MS" pitchFamily="66" charset="0"/>
              </a:rPr>
              <a:t>Habitat:</a:t>
            </a:r>
            <a:r>
              <a:rPr lang="en-GB" dirty="0">
                <a:solidFill>
                  <a:srgbClr val="002060"/>
                </a:solidFill>
                <a:latin typeface="Comic Sans MS" pitchFamily="66" charset="0"/>
              </a:rPr>
              <a:t> Woodlands, hedgerows, fields and parks.</a:t>
            </a:r>
            <a:endParaRPr lang="en-US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5292725" y="2204864"/>
            <a:ext cx="32400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002060"/>
                </a:solidFill>
                <a:latin typeface="Comic Sans MS" pitchFamily="66" charset="0"/>
              </a:rPr>
              <a:t>Food:</a:t>
            </a:r>
            <a:r>
              <a:rPr lang="en-GB" dirty="0">
                <a:solidFill>
                  <a:srgbClr val="002060"/>
                </a:solidFill>
                <a:latin typeface="Comic Sans MS" pitchFamily="66" charset="0"/>
              </a:rPr>
              <a:t> Seeds in winter, insects in summer.</a:t>
            </a:r>
            <a:endParaRPr lang="en-US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5292725" y="3212976"/>
            <a:ext cx="34559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002060"/>
                </a:solidFill>
                <a:latin typeface="Comic Sans MS" pitchFamily="66" charset="0"/>
              </a:rPr>
              <a:t>Nest site: </a:t>
            </a:r>
            <a:r>
              <a:rPr lang="en-GB" dirty="0">
                <a:solidFill>
                  <a:srgbClr val="002060"/>
                </a:solidFill>
                <a:latin typeface="Comic Sans MS" pitchFamily="66" charset="0"/>
              </a:rPr>
              <a:t>Hedgerows and trees</a:t>
            </a:r>
            <a:endParaRPr lang="en-US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0250" name="Picture 10" descr="Chaffinch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3890" y="1323330"/>
            <a:ext cx="4248150" cy="2825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57200" y="341784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Chaffinch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55576" y="4797152"/>
            <a:ext cx="777686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971600" y="4941168"/>
            <a:ext cx="7344816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rgbClr val="002060"/>
                </a:solidFill>
                <a:latin typeface="Comic Sans MS" pitchFamily="66" charset="0"/>
              </a:rPr>
              <a:t>Interesting facts:</a:t>
            </a:r>
            <a:r>
              <a:rPr lang="en-GB" dirty="0" smtClean="0">
                <a:solidFill>
                  <a:srgbClr val="002060"/>
                </a:solidFill>
                <a:latin typeface="Comic Sans MS" pitchFamily="66" charset="0"/>
              </a:rPr>
              <a:t>. </a:t>
            </a:r>
          </a:p>
          <a:p>
            <a:pPr algn="ctr"/>
            <a:r>
              <a:rPr lang="en-GB" dirty="0" smtClean="0">
                <a:solidFill>
                  <a:srgbClr val="002060"/>
                </a:solidFill>
                <a:latin typeface="Comic Sans MS" pitchFamily="66" charset="0"/>
              </a:rPr>
              <a:t>A group of finches is known as a ‘charm’.</a:t>
            </a:r>
            <a:endParaRPr lang="en-GB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pptground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854700"/>
            <a:ext cx="914400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5292725" y="1270501"/>
            <a:ext cx="34559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002060"/>
                </a:solidFill>
                <a:latin typeface="Comic Sans MS" pitchFamily="66" charset="0"/>
              </a:rPr>
              <a:t>Habitat:</a:t>
            </a:r>
            <a:r>
              <a:rPr lang="en-GB" dirty="0">
                <a:solidFill>
                  <a:srgbClr val="002060"/>
                </a:solidFill>
                <a:latin typeface="Comic Sans MS" pitchFamily="66" charset="0"/>
              </a:rPr>
              <a:t> Woodlands, parks and gardens.</a:t>
            </a:r>
            <a:endParaRPr lang="en-US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5292725" y="2276872"/>
            <a:ext cx="32400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002060"/>
                </a:solidFill>
                <a:latin typeface="Comic Sans MS" pitchFamily="66" charset="0"/>
              </a:rPr>
              <a:t>Food:</a:t>
            </a:r>
            <a:r>
              <a:rPr lang="en-GB" dirty="0">
                <a:solidFill>
                  <a:srgbClr val="002060"/>
                </a:solidFill>
                <a:latin typeface="Comic Sans MS" pitchFamily="66" charset="0"/>
              </a:rPr>
              <a:t> Seeds in winter, insects in summer.</a:t>
            </a:r>
            <a:endParaRPr lang="en-US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150" name="Text Box 9"/>
          <p:cNvSpPr txBox="1">
            <a:spLocks noChangeArrowheads="1"/>
          </p:cNvSpPr>
          <p:nvPr/>
        </p:nvSpPr>
        <p:spPr bwMode="auto">
          <a:xfrm>
            <a:off x="5292080" y="3212976"/>
            <a:ext cx="34559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002060"/>
                </a:solidFill>
                <a:latin typeface="Comic Sans MS" pitchFamily="66" charset="0"/>
              </a:rPr>
              <a:t>Nest site: </a:t>
            </a:r>
            <a:r>
              <a:rPr lang="en-GB" dirty="0">
                <a:solidFill>
                  <a:srgbClr val="002060"/>
                </a:solidFill>
                <a:latin typeface="Comic Sans MS" pitchFamily="66" charset="0"/>
              </a:rPr>
              <a:t>Hole in tree or a nest box in your garden.</a:t>
            </a:r>
            <a:endParaRPr lang="en-US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2298" name="Picture 10" descr="Great tit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2179" y="1304726"/>
            <a:ext cx="4033837" cy="2700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457200" y="341784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Great tit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55576" y="4797152"/>
            <a:ext cx="777686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971600" y="4941168"/>
            <a:ext cx="7344816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rgbClr val="002060"/>
                </a:solidFill>
                <a:latin typeface="Comic Sans MS" pitchFamily="66" charset="0"/>
              </a:rPr>
              <a:t>Interesting facts:</a:t>
            </a:r>
          </a:p>
          <a:p>
            <a:pPr algn="ctr"/>
            <a:r>
              <a:rPr lang="en-GB" dirty="0" smtClean="0">
                <a:solidFill>
                  <a:srgbClr val="002060"/>
                </a:solidFill>
                <a:latin typeface="Comic Sans MS" pitchFamily="66" charset="0"/>
              </a:rPr>
              <a:t>The great tit spends 75 percent of its day searching for food.</a:t>
            </a:r>
            <a:endParaRPr lang="en-GB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995936" y="3429000"/>
            <a:ext cx="4608512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170" name="Picture 11" descr="pptground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854700"/>
            <a:ext cx="914400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3996332" y="1268760"/>
            <a:ext cx="453610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002060"/>
                </a:solidFill>
                <a:latin typeface="Comic Sans MS" pitchFamily="66" charset="0"/>
              </a:rPr>
              <a:t>Habitat:</a:t>
            </a:r>
            <a:r>
              <a:rPr lang="en-GB" dirty="0">
                <a:solidFill>
                  <a:srgbClr val="002060"/>
                </a:solidFill>
                <a:latin typeface="Comic Sans MS" pitchFamily="66" charset="0"/>
              </a:rPr>
              <a:t> Woodlands, hedgerows, parks and gardens.</a:t>
            </a:r>
            <a:endParaRPr lang="en-US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4067944" y="2132856"/>
            <a:ext cx="43924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002060"/>
                </a:solidFill>
                <a:latin typeface="Comic Sans MS" pitchFamily="66" charset="0"/>
              </a:rPr>
              <a:t>Food:</a:t>
            </a:r>
            <a:r>
              <a:rPr lang="en-GB" dirty="0">
                <a:solidFill>
                  <a:srgbClr val="002060"/>
                </a:solidFill>
                <a:latin typeface="Comic Sans MS" pitchFamily="66" charset="0"/>
              </a:rPr>
              <a:t> Worms, slugs, snails and berries.</a:t>
            </a:r>
            <a:endParaRPr lang="en-US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174" name="Text Box 8"/>
          <p:cNvSpPr txBox="1">
            <a:spLocks noChangeArrowheads="1"/>
          </p:cNvSpPr>
          <p:nvPr/>
        </p:nvSpPr>
        <p:spPr bwMode="auto">
          <a:xfrm>
            <a:off x="4067944" y="2852936"/>
            <a:ext cx="43924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002060"/>
                </a:solidFill>
                <a:latin typeface="Comic Sans MS" pitchFamily="66" charset="0"/>
              </a:rPr>
              <a:t>Nest site: </a:t>
            </a:r>
            <a:r>
              <a:rPr lang="en-GB" dirty="0">
                <a:solidFill>
                  <a:srgbClr val="002060"/>
                </a:solidFill>
                <a:latin typeface="Comic Sans MS" pitchFamily="66" charset="0"/>
              </a:rPr>
              <a:t>Hole in tree or hedges</a:t>
            </a:r>
            <a:endParaRPr lang="en-US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4346" name="Picture 10" descr="Thrush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5464" y="1268958"/>
            <a:ext cx="2692400" cy="4032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57200" y="341784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Song thrush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11960" y="3618890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2060"/>
                </a:solidFill>
                <a:latin typeface="Comic Sans MS" pitchFamily="66" charset="0"/>
              </a:rPr>
              <a:t>Interesting fact: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They smash snail's shell against an anvil (usually a rock). Blackbirds often steal the snail after the Song Thrush has cracked it open. </a:t>
            </a:r>
            <a:endParaRPr lang="en-GB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pptground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854700"/>
            <a:ext cx="914400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ounded Rectangle 14"/>
          <p:cNvSpPr/>
          <p:nvPr/>
        </p:nvSpPr>
        <p:spPr>
          <a:xfrm>
            <a:off x="755576" y="4797152"/>
            <a:ext cx="777686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5076056" y="1281534"/>
            <a:ext cx="34559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002060"/>
                </a:solidFill>
                <a:latin typeface="Comic Sans MS" pitchFamily="66" charset="0"/>
              </a:rPr>
              <a:t>Habitat:</a:t>
            </a:r>
            <a:r>
              <a:rPr lang="en-GB" dirty="0">
                <a:solidFill>
                  <a:srgbClr val="002060"/>
                </a:solidFill>
                <a:latin typeface="Comic Sans MS" pitchFamily="66" charset="0"/>
              </a:rPr>
              <a:t> Woodlands, fields, parks, gardens, grasslands and coast.</a:t>
            </a:r>
            <a:endParaRPr lang="en-US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5076056" y="2320925"/>
            <a:ext cx="32400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002060"/>
                </a:solidFill>
                <a:latin typeface="Comic Sans MS" pitchFamily="66" charset="0"/>
              </a:rPr>
              <a:t>Food:</a:t>
            </a:r>
            <a:r>
              <a:rPr lang="en-GB" dirty="0">
                <a:solidFill>
                  <a:srgbClr val="002060"/>
                </a:solidFill>
                <a:latin typeface="Comic Sans MS" pitchFamily="66" charset="0"/>
              </a:rPr>
              <a:t> Insects, seeds and scraps of food from humans</a:t>
            </a:r>
            <a:endParaRPr lang="en-US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5076056" y="3136007"/>
            <a:ext cx="34559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002060"/>
                </a:solidFill>
                <a:latin typeface="Comic Sans MS" pitchFamily="66" charset="0"/>
              </a:rPr>
              <a:t>Nest site: </a:t>
            </a:r>
            <a:r>
              <a:rPr lang="en-GB" dirty="0">
                <a:solidFill>
                  <a:srgbClr val="002060"/>
                </a:solidFill>
                <a:latin typeface="Comic Sans MS" pitchFamily="66" charset="0"/>
              </a:rPr>
              <a:t>Tree tops and old buildings.</a:t>
            </a:r>
            <a:endParaRPr lang="en-US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6395" name="Picture 11" descr="Wiki jackdaw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4790" y="1268760"/>
            <a:ext cx="3259138" cy="31676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57200" y="341784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Jackdaw</a:t>
            </a:r>
          </a:p>
        </p:txBody>
      </p:sp>
      <p:sp>
        <p:nvSpPr>
          <p:cNvPr id="8200" name="Text Box 12"/>
          <p:cNvSpPr txBox="1">
            <a:spLocks noChangeArrowheads="1"/>
          </p:cNvSpPr>
          <p:nvPr/>
        </p:nvSpPr>
        <p:spPr bwMode="auto">
          <a:xfrm>
            <a:off x="971600" y="4953942"/>
            <a:ext cx="7200800" cy="92333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  <a:latin typeface="Comic Sans MS" pitchFamily="66" charset="0"/>
              </a:rPr>
              <a:t>Interesting </a:t>
            </a:r>
            <a:r>
              <a:rPr lang="en-GB" b="1" dirty="0" smtClean="0">
                <a:solidFill>
                  <a:srgbClr val="002060"/>
                </a:solidFill>
                <a:latin typeface="Comic Sans MS" pitchFamily="66" charset="0"/>
              </a:rPr>
              <a:t>fact: 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Jackdaw </a:t>
            </a:r>
            <a:r>
              <a:rPr lang="en-US" dirty="0">
                <a:solidFill>
                  <a:srgbClr val="002060"/>
                </a:solidFill>
                <a:latin typeface="Comic Sans MS" pitchFamily="66" charset="0"/>
              </a:rPr>
              <a:t>is a member of the crow family. Crows are considered to be the most intelligent birds. They have a reputation of being thieves of shiny objects.</a:t>
            </a:r>
            <a:endParaRPr lang="en-GB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755576" y="4653136"/>
            <a:ext cx="777686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218" name="Picture 11" descr="pptground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854700"/>
            <a:ext cx="914400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5292725" y="1268760"/>
            <a:ext cx="34559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002060"/>
                </a:solidFill>
                <a:latin typeface="Comic Sans MS" pitchFamily="66" charset="0"/>
              </a:rPr>
              <a:t>Habitat:</a:t>
            </a:r>
            <a:r>
              <a:rPr lang="en-GB" dirty="0">
                <a:solidFill>
                  <a:srgbClr val="002060"/>
                </a:solidFill>
                <a:latin typeface="Comic Sans MS" pitchFamily="66" charset="0"/>
              </a:rPr>
              <a:t> Woodlands and parklands.</a:t>
            </a:r>
            <a:endParaRPr lang="en-US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5292725" y="2205038"/>
            <a:ext cx="32400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002060"/>
                </a:solidFill>
                <a:latin typeface="Comic Sans MS" pitchFamily="66" charset="0"/>
              </a:rPr>
              <a:t>Food:</a:t>
            </a:r>
            <a:r>
              <a:rPr lang="en-GB" dirty="0">
                <a:solidFill>
                  <a:srgbClr val="002060"/>
                </a:solidFill>
                <a:latin typeface="Comic Sans MS" pitchFamily="66" charset="0"/>
              </a:rPr>
              <a:t> Acorns and other seeds, insects and small mammals</a:t>
            </a:r>
            <a:endParaRPr lang="en-US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5292725" y="3284538"/>
            <a:ext cx="34559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002060"/>
                </a:solidFill>
                <a:latin typeface="Comic Sans MS" pitchFamily="66" charset="0"/>
              </a:rPr>
              <a:t>Nest site: </a:t>
            </a:r>
            <a:r>
              <a:rPr lang="en-GB" dirty="0">
                <a:solidFill>
                  <a:srgbClr val="002060"/>
                </a:solidFill>
                <a:latin typeface="Comic Sans MS" pitchFamily="66" charset="0"/>
              </a:rPr>
              <a:t>Woodland tree tops.</a:t>
            </a:r>
            <a:endParaRPr lang="en-US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2537" name="Picture 9" descr="Jay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4213" y="1268760"/>
            <a:ext cx="424815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224" name="Text Box 10"/>
          <p:cNvSpPr txBox="1">
            <a:spLocks noChangeArrowheads="1"/>
          </p:cNvSpPr>
          <p:nvPr/>
        </p:nvSpPr>
        <p:spPr bwMode="auto">
          <a:xfrm>
            <a:off x="971600" y="4797152"/>
            <a:ext cx="7200800" cy="9233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  <a:latin typeface="Comic Sans MS" pitchFamily="66" charset="0"/>
              </a:rPr>
              <a:t>Interesting fact:</a:t>
            </a:r>
            <a:r>
              <a:rPr lang="en-GB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GB" dirty="0" smtClean="0">
                <a:solidFill>
                  <a:srgbClr val="002060"/>
                </a:solidFill>
                <a:latin typeface="Comic Sans MS" pitchFamily="66" charset="0"/>
              </a:rPr>
              <a:t>Jays </a:t>
            </a:r>
            <a:r>
              <a:rPr lang="en-GB" dirty="0">
                <a:solidFill>
                  <a:srgbClr val="002060"/>
                </a:solidFill>
                <a:latin typeface="Comic Sans MS" pitchFamily="66" charset="0"/>
              </a:rPr>
              <a:t>are like pirates they bury their treasures (acorns). They have an excellent memory and remember where they have stashed their food for winter.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57200" y="341784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Jay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pptground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854700"/>
            <a:ext cx="914400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5292725" y="1268760"/>
            <a:ext cx="34559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002060"/>
                </a:solidFill>
                <a:latin typeface="Comic Sans MS" pitchFamily="66" charset="0"/>
              </a:rPr>
              <a:t>Habitat:</a:t>
            </a:r>
            <a:r>
              <a:rPr lang="en-GB" dirty="0">
                <a:solidFill>
                  <a:srgbClr val="002060"/>
                </a:solidFill>
                <a:latin typeface="Comic Sans MS" pitchFamily="66" charset="0"/>
              </a:rPr>
              <a:t> Woodlands, hedgerows, parks and gardens.</a:t>
            </a:r>
            <a:endParaRPr lang="en-US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5292725" y="2206605"/>
            <a:ext cx="32400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002060"/>
                </a:solidFill>
                <a:latin typeface="Comic Sans MS" pitchFamily="66" charset="0"/>
              </a:rPr>
              <a:t>Food:</a:t>
            </a:r>
            <a:r>
              <a:rPr lang="en-GB" dirty="0">
                <a:solidFill>
                  <a:srgbClr val="002060"/>
                </a:solidFill>
                <a:latin typeface="Comic Sans MS" pitchFamily="66" charset="0"/>
              </a:rPr>
              <a:t> Mainly insects but also seeds.</a:t>
            </a:r>
            <a:endParaRPr lang="en-US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5292725" y="2998693"/>
            <a:ext cx="34559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002060"/>
                </a:solidFill>
                <a:latin typeface="Comic Sans MS" pitchFamily="66" charset="0"/>
              </a:rPr>
              <a:t>Nest site: </a:t>
            </a:r>
            <a:r>
              <a:rPr lang="en-GB" dirty="0">
                <a:solidFill>
                  <a:srgbClr val="002060"/>
                </a:solidFill>
                <a:latin typeface="Comic Sans MS" pitchFamily="66" charset="0"/>
              </a:rPr>
              <a:t>Hedgerows and trees.</a:t>
            </a:r>
            <a:endParaRPr lang="en-US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4585" name="Picture 9" descr="Long tailed tit copyright Michelle Dudley see Jo for details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436" y="1268760"/>
            <a:ext cx="4392612" cy="2930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ounded Rectangle 10"/>
          <p:cNvSpPr/>
          <p:nvPr/>
        </p:nvSpPr>
        <p:spPr>
          <a:xfrm>
            <a:off x="755576" y="4653136"/>
            <a:ext cx="777686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971600" y="4797152"/>
            <a:ext cx="7200800" cy="9233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rgbClr val="002060"/>
                </a:solidFill>
                <a:latin typeface="Comic Sans MS" pitchFamily="66" charset="0"/>
              </a:rPr>
              <a:t>Interesting fact:</a:t>
            </a:r>
            <a:r>
              <a:rPr lang="en-GB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en-GB" dirty="0" smtClean="0">
                <a:solidFill>
                  <a:srgbClr val="002060"/>
                </a:solidFill>
                <a:latin typeface="Comic Sans MS" pitchFamily="66" charset="0"/>
              </a:rPr>
              <a:t>You will see these birds in large flocks. At night they roost huddled together to keep warm.</a:t>
            </a:r>
            <a:endParaRPr lang="en-GB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57200" y="341784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Long-tailed tit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ganscape">
      <a:majorFont>
        <a:latin typeface="Tempus Sans IT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649</Words>
  <Application>Microsoft Office PowerPoint</Application>
  <PresentationFormat>On-screen Show (4:3)</PresentationFormat>
  <Paragraphs>88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LVRP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</dc:creator>
  <cp:lastModifiedBy>hris Best</cp:lastModifiedBy>
  <cp:revision>31</cp:revision>
  <dcterms:created xsi:type="dcterms:W3CDTF">2011-04-01T11:01:23Z</dcterms:created>
  <dcterms:modified xsi:type="dcterms:W3CDTF">2011-07-25T14:34:54Z</dcterms:modified>
</cp:coreProperties>
</file>