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6" r:id="rId3"/>
    <p:sldId id="257" r:id="rId4"/>
    <p:sldId id="258" r:id="rId5"/>
    <p:sldId id="260" r:id="rId6"/>
    <p:sldId id="262" r:id="rId7"/>
    <p:sldId id="261" r:id="rId8"/>
    <p:sldId id="263" r:id="rId9"/>
    <p:sldId id="264" r:id="rId10"/>
    <p:sldId id="265"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00"/>
    <a:srgbClr val="D1E0F0"/>
    <a:srgbClr val="99CCFF"/>
    <a:srgbClr val="FFFFFF"/>
    <a:srgbClr val="FFCC00"/>
    <a:srgbClr val="003399"/>
    <a:srgbClr val="663300"/>
    <a:srgbClr val="009900"/>
    <a:srgbClr val="FE3C00"/>
    <a:srgbClr val="D4A97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4299A2A-46EF-4856-8AD1-1989A13092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2CCD71B9-E8BF-41AA-9D7A-44BE5800A3C7}" type="slidenum">
              <a:rPr lang="en-US" smtClean="0"/>
              <a:pPr/>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72BEBDC-977E-46A6-8EE5-4439786DED8F}" type="slidenum">
              <a:rPr lang="en-US" smtClean="0"/>
              <a:pPr/>
              <a:t>10</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7DB13D6-3052-46C3-9786-5E11BB0525AB}" type="slidenum">
              <a:rPr lang="en-US" smtClean="0"/>
              <a:pPr/>
              <a:t>11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B86FF02-00E6-4FFF-B8B9-4BDF0BCB4170}" type="slidenum">
              <a:rPr lang="en-US" smtClean="0"/>
              <a:pPr/>
              <a:t>2</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B6675CC-F649-4901-B29B-7C6D3F44F027}" type="slidenum">
              <a:rPr lang="en-US" smtClean="0"/>
              <a:pPr/>
              <a:t>3</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A2A2364-98F6-4FC1-9CC9-A9B2DB02D1C0}" type="slidenum">
              <a:rPr lang="en-US" smtClean="0"/>
              <a:pPr/>
              <a:t>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206AC3D-EAD3-4ADC-99A7-53F72E220754}" type="slidenum">
              <a:rPr lang="en-US" smtClean="0"/>
              <a:pPr/>
              <a:t>5</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F113667-3E9C-4344-80F7-DF90D1893270}" type="slidenum">
              <a:rPr lang="en-US" smtClean="0"/>
              <a:pPr/>
              <a:t>6</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2CB1530-FBA5-404A-9330-B44BDE2BC7B3}" type="slidenum">
              <a:rPr lang="en-US" smtClean="0"/>
              <a:pPr/>
              <a:t>7</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811A9E1-0961-404D-B8F4-9F57B8C2BA50}" type="slidenum">
              <a:rPr lang="en-US" smtClean="0"/>
              <a:pPr/>
              <a:t>8</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9A82AAA-585F-4D30-98DE-FC397E18ACDF}"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0DFF8B-9498-4304-8B01-C2D66AD61AFA}"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606E1-29C2-447C-AAAD-C12C709C1378}"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17435-0EFF-4FDA-9AE1-B951559EC7CF}"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058423-C1DC-4529-B7A2-5EE78891FE7E}"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56F2BC-A45C-4373-989F-28A061F384DE}"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0DB6D6-44A4-443E-9CD6-38062944E504}"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64999B-9CF1-4C6C-ABD6-82EEE17653C1}"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84CFC4-1861-4FFC-8E13-D26C675D5C60}"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09E429-9601-49BD-A3FB-6C5F4A0438C1}"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0E6842-69B1-4ABB-8EDE-91E2D76B4DFA}"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4CB1E-D501-4785-873E-6C3927894FB6}"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rgbClr val="D1E0F0"/>
            </a:gs>
            <a:gs pos="45000">
              <a:schemeClr val="bg1"/>
            </a:gs>
            <a:gs pos="75000">
              <a:schemeClr val="bg1"/>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40AF4EA-8DDD-4966-A232-3DC2C943DE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5" descr="pptground2.jpg"/>
          <p:cNvPicPr>
            <a:picLocks noChangeAspect="1"/>
          </p:cNvPicPr>
          <p:nvPr/>
        </p:nvPicPr>
        <p:blipFill>
          <a:blip r:embed="rId3" cstate="print"/>
          <a:srcRect/>
          <a:stretch>
            <a:fillRect/>
          </a:stretch>
        </p:blipFill>
        <p:spPr bwMode="auto">
          <a:xfrm>
            <a:off x="0" y="4460875"/>
            <a:ext cx="9144000" cy="2397125"/>
          </a:xfrm>
          <a:prstGeom prst="rect">
            <a:avLst/>
          </a:prstGeom>
          <a:noFill/>
          <a:ln w="9525">
            <a:noFill/>
            <a:miter lim="800000"/>
            <a:headEnd/>
            <a:tailEnd/>
          </a:ln>
        </p:spPr>
      </p:pic>
      <p:pic>
        <p:nvPicPr>
          <p:cNvPr id="2051" name="Picture 18" descr="pptkingfisher.png"/>
          <p:cNvPicPr>
            <a:picLocks noChangeAspect="1"/>
          </p:cNvPicPr>
          <p:nvPr/>
        </p:nvPicPr>
        <p:blipFill>
          <a:blip r:embed="rId4" cstate="print"/>
          <a:srcRect/>
          <a:stretch>
            <a:fillRect/>
          </a:stretch>
        </p:blipFill>
        <p:spPr bwMode="auto">
          <a:xfrm>
            <a:off x="0" y="333375"/>
            <a:ext cx="3743325" cy="4314825"/>
          </a:xfrm>
          <a:prstGeom prst="rect">
            <a:avLst/>
          </a:prstGeom>
          <a:noFill/>
          <a:ln w="9525">
            <a:noFill/>
            <a:miter lim="800000"/>
            <a:headEnd/>
            <a:tailEnd/>
          </a:ln>
        </p:spPr>
      </p:pic>
      <p:sp>
        <p:nvSpPr>
          <p:cNvPr id="18" name="Rounded Rectangle 17"/>
          <p:cNvSpPr/>
          <p:nvPr/>
        </p:nvSpPr>
        <p:spPr>
          <a:xfrm>
            <a:off x="3779838" y="1484313"/>
            <a:ext cx="4464050" cy="30241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053" name="Text Box 5"/>
          <p:cNvSpPr txBox="1">
            <a:spLocks noChangeArrowheads="1"/>
          </p:cNvSpPr>
          <p:nvPr/>
        </p:nvSpPr>
        <p:spPr bwMode="auto">
          <a:xfrm>
            <a:off x="3492500" y="1773238"/>
            <a:ext cx="5040313" cy="2400300"/>
          </a:xfrm>
          <a:prstGeom prst="rect">
            <a:avLst/>
          </a:prstGeom>
          <a:noFill/>
          <a:ln w="9525">
            <a:noFill/>
            <a:miter lim="800000"/>
            <a:headEnd/>
            <a:tailEnd/>
          </a:ln>
          <a:effectLst/>
        </p:spPr>
        <p:txBody>
          <a:bodyPr>
            <a:spAutoFit/>
          </a:bodyPr>
          <a:lstStyle/>
          <a:p>
            <a:pPr algn="ctr">
              <a:spcBef>
                <a:spcPct val="50000"/>
              </a:spcBef>
              <a:defRPr/>
            </a:pPr>
            <a:r>
              <a:rPr lang="en-GB" sz="6000" dirty="0">
                <a:solidFill>
                  <a:schemeClr val="accent6">
                    <a:lumMod val="75000"/>
                  </a:schemeClr>
                </a:solidFill>
                <a:latin typeface="Tempus Sans ITC" pitchFamily="82" charset="0"/>
              </a:rPr>
              <a:t>The Lagan</a:t>
            </a:r>
          </a:p>
          <a:p>
            <a:pPr algn="ctr">
              <a:spcBef>
                <a:spcPct val="50000"/>
              </a:spcBef>
              <a:defRPr/>
            </a:pPr>
            <a:r>
              <a:rPr lang="en-GB" sz="6000" dirty="0">
                <a:solidFill>
                  <a:schemeClr val="accent6">
                    <a:lumMod val="75000"/>
                  </a:schemeClr>
                </a:solidFill>
                <a:latin typeface="Tempus Sans ITC" pitchFamily="82" charset="0"/>
              </a:rPr>
              <a:t>Navigation</a:t>
            </a:r>
            <a:endParaRPr lang="en-US" sz="6000" dirty="0">
              <a:solidFill>
                <a:schemeClr val="accent6">
                  <a:lumMod val="75000"/>
                </a:schemeClr>
              </a:solidFill>
              <a:latin typeface="Tempus Sans ITC" pitchFamily="82" charset="0"/>
            </a:endParaRPr>
          </a:p>
        </p:txBody>
      </p:sp>
      <p:pic>
        <p:nvPicPr>
          <p:cNvPr id="2054" name="Picture 20" descr="pptLaganValley.png"/>
          <p:cNvPicPr>
            <a:picLocks noChangeAspect="1"/>
          </p:cNvPicPr>
          <p:nvPr/>
        </p:nvPicPr>
        <p:blipFill>
          <a:blip r:embed="rId5" cstate="print"/>
          <a:srcRect/>
          <a:stretch>
            <a:fillRect/>
          </a:stretch>
        </p:blipFill>
        <p:spPr bwMode="auto">
          <a:xfrm>
            <a:off x="7164388" y="6219825"/>
            <a:ext cx="1714500" cy="638175"/>
          </a:xfrm>
          <a:prstGeom prst="rect">
            <a:avLst/>
          </a:prstGeom>
          <a:noFill/>
          <a:ln w="9525">
            <a:noFill/>
            <a:miter lim="800000"/>
            <a:headEnd/>
            <a:tailEnd/>
          </a:ln>
        </p:spPr>
      </p:pic>
      <p:sp>
        <p:nvSpPr>
          <p:cNvPr id="2055"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solidFill>
                  <a:schemeClr val="bg1"/>
                </a:solidFill>
                <a:latin typeface="Tempus Sans ITC" pitchFamily="82" charset="0"/>
              </a:rPr>
              <a:t>www.laganvalleylearning.co.uk</a:t>
            </a:r>
          </a:p>
        </p:txBody>
      </p:sp>
      <p:pic>
        <p:nvPicPr>
          <p:cNvPr id="2056" name="Picture 22" descr="pptlaganscape.png"/>
          <p:cNvPicPr>
            <a:picLocks noChangeAspect="1"/>
          </p:cNvPicPr>
          <p:nvPr/>
        </p:nvPicPr>
        <p:blipFill>
          <a:blip r:embed="rId6" cstate="print"/>
          <a:srcRect/>
          <a:stretch>
            <a:fillRect/>
          </a:stretch>
        </p:blipFill>
        <p:spPr bwMode="auto">
          <a:xfrm>
            <a:off x="7131050" y="188913"/>
            <a:ext cx="1731963" cy="64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tretch>
            <a:fillRect/>
          </a:stretch>
        </p:blipFill>
        <p:spPr bwMode="auto">
          <a:xfrm>
            <a:off x="790814" y="2420888"/>
            <a:ext cx="4213234"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9" name="Text Box 5"/>
          <p:cNvSpPr txBox="1">
            <a:spLocks noChangeArrowheads="1"/>
          </p:cNvSpPr>
          <p:nvPr/>
        </p:nvSpPr>
        <p:spPr bwMode="auto">
          <a:xfrm>
            <a:off x="611560" y="4293096"/>
            <a:ext cx="7993583" cy="1656680"/>
          </a:xfrm>
          <a:prstGeom prst="rect">
            <a:avLst/>
          </a:prstGeom>
          <a:solidFill>
            <a:srgbClr val="FFFFFF"/>
          </a:solidFill>
          <a:ln w="9525">
            <a:noFill/>
            <a:miter lim="800000"/>
            <a:headEnd/>
            <a:tailEnd/>
          </a:ln>
        </p:spPr>
        <p:txBody>
          <a:bodyPr/>
          <a:lstStyle/>
          <a:p>
            <a:r>
              <a:rPr lang="en-US" sz="2000" dirty="0">
                <a:solidFill>
                  <a:schemeClr val="accent2">
                    <a:lumMod val="75000"/>
                  </a:schemeClr>
                </a:solidFill>
                <a:latin typeface="Comic Sans MS" pitchFamily="66" charset="0"/>
              </a:rPr>
              <a:t>The job of a </a:t>
            </a:r>
            <a:r>
              <a:rPr lang="en-US" sz="2000" dirty="0" err="1">
                <a:solidFill>
                  <a:schemeClr val="accent2">
                    <a:lumMod val="75000"/>
                  </a:schemeClr>
                </a:solidFill>
                <a:latin typeface="Comic Sans MS" pitchFamily="66" charset="0"/>
              </a:rPr>
              <a:t>swingle</a:t>
            </a:r>
            <a:r>
              <a:rPr lang="en-US" sz="2000" dirty="0">
                <a:solidFill>
                  <a:schemeClr val="accent2">
                    <a:lumMod val="75000"/>
                  </a:schemeClr>
                </a:solidFill>
                <a:latin typeface="Comic Sans MS" pitchFamily="66" charset="0"/>
              </a:rPr>
              <a:t> tree is to stop the ropes or chains rubbing the horses shoulders. The </a:t>
            </a:r>
            <a:r>
              <a:rPr lang="en-US" sz="2000" dirty="0" err="1">
                <a:solidFill>
                  <a:schemeClr val="accent2">
                    <a:lumMod val="75000"/>
                  </a:schemeClr>
                </a:solidFill>
                <a:latin typeface="Comic Sans MS" pitchFamily="66" charset="0"/>
              </a:rPr>
              <a:t>swingle</a:t>
            </a:r>
            <a:r>
              <a:rPr lang="en-US" sz="2000" dirty="0">
                <a:solidFill>
                  <a:schemeClr val="accent2">
                    <a:lumMod val="75000"/>
                  </a:schemeClr>
                </a:solidFill>
                <a:latin typeface="Comic Sans MS" pitchFamily="66" charset="0"/>
              </a:rPr>
              <a:t> trees were attached to the back of the harness by two iron hooks at each end and the rope that was attached to the lighter, which was tied to the hook in the middle. </a:t>
            </a:r>
          </a:p>
        </p:txBody>
      </p:sp>
      <p:sp>
        <p:nvSpPr>
          <p:cNvPr id="21511" name="Rectangle 7"/>
          <p:cNvSpPr>
            <a:spLocks noChangeArrowheads="1"/>
          </p:cNvSpPr>
          <p:nvPr/>
        </p:nvSpPr>
        <p:spPr bwMode="auto">
          <a:xfrm>
            <a:off x="539552" y="1268760"/>
            <a:ext cx="8281615" cy="1015663"/>
          </a:xfrm>
          <a:prstGeom prst="rect">
            <a:avLst/>
          </a:prstGeom>
          <a:noFill/>
          <a:ln w="9525">
            <a:noFill/>
            <a:miter lim="800000"/>
            <a:headEnd/>
            <a:tailEnd/>
          </a:ln>
        </p:spPr>
        <p:txBody>
          <a:bodyPr wrap="square">
            <a:spAutoFit/>
          </a:bodyPr>
          <a:lstStyle/>
          <a:p>
            <a:r>
              <a:rPr lang="en-US" sz="2000" dirty="0">
                <a:solidFill>
                  <a:schemeClr val="accent2">
                    <a:lumMod val="75000"/>
                  </a:schemeClr>
                </a:solidFill>
                <a:latin typeface="Comic Sans MS" pitchFamily="66" charset="0"/>
              </a:rPr>
              <a:t>This is called a “</a:t>
            </a:r>
            <a:r>
              <a:rPr lang="en-US" sz="2000" dirty="0" err="1">
                <a:solidFill>
                  <a:schemeClr val="accent2">
                    <a:lumMod val="75000"/>
                  </a:schemeClr>
                </a:solidFill>
                <a:latin typeface="Comic Sans MS" pitchFamily="66" charset="0"/>
              </a:rPr>
              <a:t>swingle</a:t>
            </a:r>
            <a:r>
              <a:rPr lang="en-US" sz="2000" dirty="0">
                <a:solidFill>
                  <a:schemeClr val="accent2">
                    <a:lumMod val="75000"/>
                  </a:schemeClr>
                </a:solidFill>
                <a:latin typeface="Comic Sans MS" pitchFamily="66" charset="0"/>
              </a:rPr>
              <a:t>-tree”. A </a:t>
            </a:r>
            <a:r>
              <a:rPr lang="en-US" sz="2000" dirty="0" err="1">
                <a:solidFill>
                  <a:schemeClr val="accent2">
                    <a:lumMod val="75000"/>
                  </a:schemeClr>
                </a:solidFill>
                <a:latin typeface="Comic Sans MS" pitchFamily="66" charset="0"/>
              </a:rPr>
              <a:t>swingle</a:t>
            </a:r>
            <a:r>
              <a:rPr lang="en-US" sz="2000" dirty="0">
                <a:solidFill>
                  <a:schemeClr val="accent2">
                    <a:lumMod val="75000"/>
                  </a:schemeClr>
                </a:solidFill>
                <a:latin typeface="Comic Sans MS" pitchFamily="66" charset="0"/>
              </a:rPr>
              <a:t> tree is a wooden or metal bar used to balance </a:t>
            </a:r>
            <a:r>
              <a:rPr lang="en-US" sz="2000" dirty="0" smtClean="0">
                <a:solidFill>
                  <a:schemeClr val="accent2">
                    <a:lumMod val="75000"/>
                  </a:schemeClr>
                </a:solidFill>
                <a:latin typeface="Comic Sans MS" pitchFamily="66" charset="0"/>
              </a:rPr>
              <a:t>a </a:t>
            </a:r>
            <a:r>
              <a:rPr lang="en-US" sz="2000" dirty="0" smtClean="0">
                <a:solidFill>
                  <a:srgbClr val="860000"/>
                </a:solidFill>
                <a:latin typeface="Comic Sans MS" pitchFamily="66" charset="0"/>
              </a:rPr>
              <a:t>horse</a:t>
            </a:r>
            <a:r>
              <a:rPr lang="en-US" sz="2000" dirty="0" smtClean="0">
                <a:solidFill>
                  <a:schemeClr val="accent2">
                    <a:lumMod val="75000"/>
                  </a:schemeClr>
                </a:solidFill>
                <a:latin typeface="Comic Sans MS" pitchFamily="66" charset="0"/>
              </a:rPr>
              <a:t> when </a:t>
            </a:r>
            <a:r>
              <a:rPr lang="en-US" sz="2000" dirty="0">
                <a:solidFill>
                  <a:schemeClr val="accent2">
                    <a:lumMod val="75000"/>
                  </a:schemeClr>
                </a:solidFill>
                <a:latin typeface="Comic Sans MS" pitchFamily="66" charset="0"/>
              </a:rPr>
              <a:t>pulling a lighter. It was part of the harness used by the canal horses.</a:t>
            </a:r>
          </a:p>
        </p:txBody>
      </p:sp>
      <p:sp>
        <p:nvSpPr>
          <p:cNvPr id="21520" name="Rectangle 16"/>
          <p:cNvSpPr>
            <a:spLocks noChangeArrowheads="1"/>
          </p:cNvSpPr>
          <p:nvPr/>
        </p:nvSpPr>
        <p:spPr bwMode="auto">
          <a:xfrm>
            <a:off x="5199137" y="2348880"/>
            <a:ext cx="3189287" cy="1006475"/>
          </a:xfrm>
          <a:prstGeom prst="rect">
            <a:avLst/>
          </a:prstGeom>
          <a:noFill/>
          <a:ln w="9525">
            <a:noFill/>
            <a:miter lim="800000"/>
            <a:headEnd/>
            <a:tailEnd/>
          </a:ln>
        </p:spPr>
        <p:txBody>
          <a:bodyPr>
            <a:spAutoFit/>
          </a:bodyPr>
          <a:lstStyle/>
          <a:p>
            <a:r>
              <a:rPr lang="en-US" sz="2000" dirty="0">
                <a:solidFill>
                  <a:schemeClr val="accent2">
                    <a:lumMod val="75000"/>
                  </a:schemeClr>
                </a:solidFill>
                <a:latin typeface="Comic Sans MS" pitchFamily="66" charset="0"/>
              </a:rPr>
              <a:t>This system was used until engine powered lighters were invented.</a:t>
            </a:r>
          </a:p>
        </p:txBody>
      </p:sp>
      <p:sp>
        <p:nvSpPr>
          <p:cNvPr id="9"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The ‘</a:t>
            </a:r>
            <a:r>
              <a:rPr kumimoji="0" lang="en-GB" sz="3200" b="0" i="0" u="none" strike="noStrike" kern="0" cap="none" spc="0" normalizeH="0" baseline="0" noProof="0" dirty="0" err="1" smtClean="0">
                <a:ln>
                  <a:noFill/>
                </a:ln>
                <a:solidFill>
                  <a:srgbClr val="002060"/>
                </a:solidFill>
                <a:effectLst/>
                <a:uLnTx/>
                <a:uFillTx/>
                <a:latin typeface="Comic Sans MS" pitchFamily="66" charset="0"/>
                <a:ea typeface="+mj-ea"/>
                <a:cs typeface="+mj-cs"/>
              </a:rPr>
              <a:t>Swingle</a:t>
            </a: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 Tree’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15" descr="pptground2.jpg"/>
          <p:cNvPicPr>
            <a:picLocks noChangeAspect="1"/>
          </p:cNvPicPr>
          <p:nvPr/>
        </p:nvPicPr>
        <p:blipFill>
          <a:blip r:embed="rId3" cstate="print"/>
          <a:srcRect/>
          <a:stretch>
            <a:fillRect/>
          </a:stretch>
        </p:blipFill>
        <p:spPr bwMode="auto">
          <a:xfrm>
            <a:off x="0" y="4460875"/>
            <a:ext cx="9144000" cy="2397125"/>
          </a:xfrm>
          <a:prstGeom prst="rect">
            <a:avLst/>
          </a:prstGeom>
          <a:noFill/>
          <a:ln w="9525">
            <a:noFill/>
            <a:miter lim="800000"/>
            <a:headEnd/>
            <a:tailEnd/>
          </a:ln>
        </p:spPr>
      </p:pic>
      <p:pic>
        <p:nvPicPr>
          <p:cNvPr id="12291" name="Picture 18" descr="pptkingfisher.png"/>
          <p:cNvPicPr>
            <a:picLocks noChangeAspect="1"/>
          </p:cNvPicPr>
          <p:nvPr/>
        </p:nvPicPr>
        <p:blipFill>
          <a:blip r:embed="rId4" cstate="print"/>
          <a:srcRect/>
          <a:stretch>
            <a:fillRect/>
          </a:stretch>
        </p:blipFill>
        <p:spPr bwMode="auto">
          <a:xfrm>
            <a:off x="0" y="333375"/>
            <a:ext cx="3743325" cy="4314825"/>
          </a:xfrm>
          <a:prstGeom prst="rect">
            <a:avLst/>
          </a:prstGeom>
          <a:noFill/>
          <a:ln w="9525">
            <a:noFill/>
            <a:miter lim="800000"/>
            <a:headEnd/>
            <a:tailEnd/>
          </a:ln>
        </p:spPr>
      </p:pic>
      <p:pic>
        <p:nvPicPr>
          <p:cNvPr id="12292" name="Picture 20" descr="pptLaganValley.png"/>
          <p:cNvPicPr>
            <a:picLocks noChangeAspect="1"/>
          </p:cNvPicPr>
          <p:nvPr/>
        </p:nvPicPr>
        <p:blipFill>
          <a:blip r:embed="rId5" cstate="print"/>
          <a:srcRect/>
          <a:stretch>
            <a:fillRect/>
          </a:stretch>
        </p:blipFill>
        <p:spPr bwMode="auto">
          <a:xfrm>
            <a:off x="7164388" y="6219825"/>
            <a:ext cx="1714500" cy="638175"/>
          </a:xfrm>
          <a:prstGeom prst="rect">
            <a:avLst/>
          </a:prstGeom>
          <a:noFill/>
          <a:ln w="9525">
            <a:noFill/>
            <a:miter lim="800000"/>
            <a:headEnd/>
            <a:tailEnd/>
          </a:ln>
        </p:spPr>
      </p:pic>
      <p:sp>
        <p:nvSpPr>
          <p:cNvPr id="12293" name="TextBox 21"/>
          <p:cNvSpPr txBox="1">
            <a:spLocks noChangeArrowheads="1"/>
          </p:cNvSpPr>
          <p:nvPr/>
        </p:nvSpPr>
        <p:spPr bwMode="auto">
          <a:xfrm>
            <a:off x="250825" y="6165850"/>
            <a:ext cx="6337300" cy="584200"/>
          </a:xfrm>
          <a:prstGeom prst="rect">
            <a:avLst/>
          </a:prstGeom>
          <a:noFill/>
          <a:ln w="9525">
            <a:noFill/>
            <a:miter lim="800000"/>
            <a:headEnd/>
            <a:tailEnd/>
          </a:ln>
        </p:spPr>
        <p:txBody>
          <a:bodyPr>
            <a:spAutoFit/>
          </a:bodyPr>
          <a:lstStyle/>
          <a:p>
            <a:r>
              <a:rPr lang="en-GB" sz="3200" b="1">
                <a:solidFill>
                  <a:schemeClr val="bg1"/>
                </a:solidFill>
                <a:latin typeface="Tempus Sans ITC" pitchFamily="82" charset="0"/>
              </a:rPr>
              <a:t>www.laganvalleylearning.co.uk</a:t>
            </a:r>
          </a:p>
        </p:txBody>
      </p:sp>
      <p:pic>
        <p:nvPicPr>
          <p:cNvPr id="12294" name="Picture 22" descr="pptlaganscape.png"/>
          <p:cNvPicPr>
            <a:picLocks noChangeAspect="1"/>
          </p:cNvPicPr>
          <p:nvPr/>
        </p:nvPicPr>
        <p:blipFill>
          <a:blip r:embed="rId6" cstate="print"/>
          <a:srcRect/>
          <a:stretch>
            <a:fillRect/>
          </a:stretch>
        </p:blipFill>
        <p:spPr bwMode="auto">
          <a:xfrm>
            <a:off x="7131050" y="188913"/>
            <a:ext cx="1731963" cy="647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sp>
        <p:nvSpPr>
          <p:cNvPr id="3076" name="Rectangle 10"/>
          <p:cNvSpPr>
            <a:spLocks noChangeArrowheads="1"/>
          </p:cNvSpPr>
          <p:nvPr/>
        </p:nvSpPr>
        <p:spPr bwMode="auto">
          <a:xfrm>
            <a:off x="395288" y="1125538"/>
            <a:ext cx="4032250" cy="2085975"/>
          </a:xfrm>
          <a:prstGeom prst="rect">
            <a:avLst/>
          </a:prstGeom>
          <a:noFill/>
          <a:ln w="9525">
            <a:noFill/>
            <a:miter lim="800000"/>
            <a:headEnd/>
            <a:tailEnd/>
          </a:ln>
        </p:spPr>
        <p:txBody>
          <a:bodyPr/>
          <a:lstStyle/>
          <a:p>
            <a:pPr>
              <a:spcBef>
                <a:spcPct val="20000"/>
              </a:spcBef>
            </a:pPr>
            <a:r>
              <a:rPr lang="en-GB" sz="2000" dirty="0">
                <a:solidFill>
                  <a:schemeClr val="accent2">
                    <a:lumMod val="75000"/>
                  </a:schemeClr>
                </a:solidFill>
                <a:latin typeface="Comic Sans MS" pitchFamily="66" charset="0"/>
              </a:rPr>
              <a:t>Rivers and canals were the </a:t>
            </a:r>
            <a:r>
              <a:rPr lang="en-GB" sz="2000" dirty="0">
                <a:solidFill>
                  <a:srgbClr val="860000"/>
                </a:solidFill>
                <a:latin typeface="Comic Sans MS" pitchFamily="66" charset="0"/>
              </a:rPr>
              <a:t>motorways</a:t>
            </a:r>
            <a:r>
              <a:rPr lang="en-GB" sz="2000" dirty="0">
                <a:solidFill>
                  <a:schemeClr val="accent2"/>
                </a:solidFill>
                <a:latin typeface="Comic Sans MS" pitchFamily="66" charset="0"/>
              </a:rPr>
              <a:t> </a:t>
            </a:r>
            <a:r>
              <a:rPr lang="en-GB" sz="2000" dirty="0">
                <a:solidFill>
                  <a:schemeClr val="accent2">
                    <a:lumMod val="75000"/>
                  </a:schemeClr>
                </a:solidFill>
                <a:latin typeface="Comic Sans MS" pitchFamily="66" charset="0"/>
              </a:rPr>
              <a:t>of the past. Before people started to </a:t>
            </a:r>
            <a:r>
              <a:rPr lang="en-GB" sz="2000" dirty="0">
                <a:solidFill>
                  <a:srgbClr val="860000"/>
                </a:solidFill>
                <a:latin typeface="Comic Sans MS" pitchFamily="66" charset="0"/>
              </a:rPr>
              <a:t>transport </a:t>
            </a:r>
            <a:r>
              <a:rPr lang="en-GB" sz="2000" dirty="0">
                <a:solidFill>
                  <a:schemeClr val="accent2">
                    <a:lumMod val="75000"/>
                  </a:schemeClr>
                </a:solidFill>
                <a:latin typeface="Comic Sans MS" pitchFamily="66" charset="0"/>
              </a:rPr>
              <a:t>goods along </a:t>
            </a:r>
            <a:r>
              <a:rPr lang="en-GB" sz="2000" dirty="0">
                <a:solidFill>
                  <a:srgbClr val="860000"/>
                </a:solidFill>
                <a:latin typeface="Comic Sans MS" pitchFamily="66" charset="0"/>
              </a:rPr>
              <a:t>waterways</a:t>
            </a:r>
            <a:r>
              <a:rPr lang="en-GB" sz="2000" dirty="0">
                <a:solidFill>
                  <a:schemeClr val="accent2">
                    <a:lumMod val="75000"/>
                  </a:schemeClr>
                </a:solidFill>
                <a:latin typeface="Comic Sans MS" pitchFamily="66" charset="0"/>
              </a:rPr>
              <a:t>, they used horses and carts. This would have taken a long time!</a:t>
            </a:r>
            <a:endParaRPr lang="en-US" sz="2000" dirty="0">
              <a:solidFill>
                <a:schemeClr val="accent2">
                  <a:lumMod val="75000"/>
                </a:schemeClr>
              </a:solidFill>
              <a:latin typeface="Comic Sans MS" pitchFamily="66" charset="0"/>
            </a:endParaRPr>
          </a:p>
        </p:txBody>
      </p:sp>
      <p:pic>
        <p:nvPicPr>
          <p:cNvPr id="3078" name="Picture 12" descr="MC900101006[1]"/>
          <p:cNvPicPr>
            <a:picLocks noChangeAspect="1" noChangeArrowheads="1"/>
          </p:cNvPicPr>
          <p:nvPr/>
        </p:nvPicPr>
        <p:blipFill>
          <a:blip r:embed="rId4" cstate="print"/>
          <a:srcRect/>
          <a:stretch>
            <a:fillRect/>
          </a:stretch>
        </p:blipFill>
        <p:spPr bwMode="auto">
          <a:xfrm>
            <a:off x="539553" y="3305679"/>
            <a:ext cx="2592288" cy="2571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9" name="Rectangle 13"/>
          <p:cNvSpPr>
            <a:spLocks noChangeArrowheads="1"/>
          </p:cNvSpPr>
          <p:nvPr/>
        </p:nvSpPr>
        <p:spPr bwMode="auto">
          <a:xfrm>
            <a:off x="4067175" y="4076700"/>
            <a:ext cx="4319588" cy="2159000"/>
          </a:xfrm>
          <a:prstGeom prst="rect">
            <a:avLst/>
          </a:prstGeom>
          <a:noFill/>
          <a:ln w="9525">
            <a:noFill/>
            <a:miter lim="800000"/>
            <a:headEnd/>
            <a:tailEnd/>
          </a:ln>
        </p:spPr>
        <p:txBody>
          <a:bodyPr/>
          <a:lstStyle/>
          <a:p>
            <a:pPr>
              <a:spcBef>
                <a:spcPct val="20000"/>
              </a:spcBef>
            </a:pPr>
            <a:endParaRPr lang="en-US" sz="2000">
              <a:latin typeface="Comic Sans MS" pitchFamily="66" charset="0"/>
            </a:endParaRPr>
          </a:p>
        </p:txBody>
      </p:sp>
      <p:sp>
        <p:nvSpPr>
          <p:cNvPr id="3080" name="Rectangle 14"/>
          <p:cNvSpPr>
            <a:spLocks noChangeArrowheads="1"/>
          </p:cNvSpPr>
          <p:nvPr/>
        </p:nvSpPr>
        <p:spPr bwMode="auto">
          <a:xfrm>
            <a:off x="4283968" y="4869334"/>
            <a:ext cx="4248150" cy="1223962"/>
          </a:xfrm>
          <a:prstGeom prst="rect">
            <a:avLst/>
          </a:prstGeom>
          <a:noFill/>
          <a:ln w="9525">
            <a:noFill/>
            <a:miter lim="800000"/>
            <a:headEnd/>
            <a:tailEnd/>
          </a:ln>
        </p:spPr>
        <p:txBody>
          <a:bodyPr/>
          <a:lstStyle/>
          <a:p>
            <a:pPr algn="r">
              <a:spcBef>
                <a:spcPct val="20000"/>
              </a:spcBef>
            </a:pPr>
            <a:r>
              <a:rPr lang="en-GB" sz="2000" dirty="0">
                <a:solidFill>
                  <a:schemeClr val="accent2">
                    <a:lumMod val="75000"/>
                  </a:schemeClr>
                </a:solidFill>
                <a:latin typeface="Comic Sans MS" pitchFamily="66" charset="0"/>
              </a:rPr>
              <a:t>The</a:t>
            </a:r>
            <a:r>
              <a:rPr lang="en-GB" sz="2000" dirty="0">
                <a:solidFill>
                  <a:schemeClr val="accent2"/>
                </a:solidFill>
                <a:latin typeface="Comic Sans MS" pitchFamily="66" charset="0"/>
              </a:rPr>
              <a:t> </a:t>
            </a:r>
            <a:r>
              <a:rPr lang="en-GB" sz="2000" dirty="0">
                <a:solidFill>
                  <a:srgbClr val="860000"/>
                </a:solidFill>
                <a:latin typeface="Comic Sans MS" pitchFamily="66" charset="0"/>
              </a:rPr>
              <a:t>Lagan </a:t>
            </a:r>
            <a:r>
              <a:rPr lang="en-GB" sz="2000" dirty="0">
                <a:solidFill>
                  <a:schemeClr val="accent2">
                    <a:lumMod val="75000"/>
                  </a:schemeClr>
                </a:solidFill>
                <a:latin typeface="Comic Sans MS" pitchFamily="66" charset="0"/>
              </a:rPr>
              <a:t>Navigation is a stretch of water that links Belfast, </a:t>
            </a:r>
            <a:r>
              <a:rPr lang="en-GB" sz="2000" dirty="0" err="1">
                <a:solidFill>
                  <a:schemeClr val="accent2">
                    <a:lumMod val="75000"/>
                  </a:schemeClr>
                </a:solidFill>
                <a:latin typeface="Comic Sans MS" pitchFamily="66" charset="0"/>
              </a:rPr>
              <a:t>Lisburn</a:t>
            </a:r>
            <a:r>
              <a:rPr lang="en-GB" sz="2000" dirty="0">
                <a:solidFill>
                  <a:schemeClr val="accent2">
                    <a:lumMod val="75000"/>
                  </a:schemeClr>
                </a:solidFill>
                <a:latin typeface="Comic Sans MS" pitchFamily="66" charset="0"/>
              </a:rPr>
              <a:t> and Lock Neagh. </a:t>
            </a:r>
            <a:endParaRPr lang="en-US" sz="2000" dirty="0">
              <a:solidFill>
                <a:schemeClr val="accent2">
                  <a:lumMod val="75000"/>
                </a:schemeClr>
              </a:solidFill>
              <a:latin typeface="Comic Sans MS" pitchFamily="66" charset="0"/>
            </a:endParaRPr>
          </a:p>
        </p:txBody>
      </p:sp>
      <p:pic>
        <p:nvPicPr>
          <p:cNvPr id="2066" name="Picture 18" descr="Latest-Map"/>
          <p:cNvPicPr>
            <a:picLocks noChangeAspect="1" noChangeArrowheads="1"/>
          </p:cNvPicPr>
          <p:nvPr/>
        </p:nvPicPr>
        <p:blipFill>
          <a:blip r:embed="rId5" cstate="print"/>
          <a:srcRect/>
          <a:stretch>
            <a:fillRect/>
          </a:stretch>
        </p:blipFill>
        <p:spPr bwMode="auto">
          <a:xfrm>
            <a:off x="4860032" y="1253678"/>
            <a:ext cx="3592513" cy="2319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The Lagan Navigation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3"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sp>
        <p:nvSpPr>
          <p:cNvPr id="4099" name="Rectangle 3"/>
          <p:cNvSpPr>
            <a:spLocks noGrp="1" noChangeArrowheads="1"/>
          </p:cNvSpPr>
          <p:nvPr>
            <p:ph type="body" idx="1"/>
          </p:nvPr>
        </p:nvSpPr>
        <p:spPr>
          <a:xfrm>
            <a:off x="35570" y="331788"/>
            <a:ext cx="8424862" cy="1152525"/>
          </a:xfrm>
        </p:spPr>
        <p:txBody>
          <a:bodyPr/>
          <a:lstStyle/>
          <a:p>
            <a:pPr eaLnBrk="1" hangingPunct="1">
              <a:buFontTx/>
              <a:buNone/>
            </a:pPr>
            <a:r>
              <a:rPr lang="en-GB" sz="2300" dirty="0" smtClean="0">
                <a:latin typeface="Comic Sans MS" pitchFamily="66" charset="0"/>
              </a:rPr>
              <a:t>	</a:t>
            </a:r>
            <a:r>
              <a:rPr lang="en-GB" sz="2000" dirty="0" smtClean="0">
                <a:solidFill>
                  <a:schemeClr val="accent2">
                    <a:lumMod val="75000"/>
                  </a:schemeClr>
                </a:solidFill>
                <a:latin typeface="Comic Sans MS" pitchFamily="66" charset="0"/>
              </a:rPr>
              <a:t>The </a:t>
            </a:r>
            <a:r>
              <a:rPr lang="en-GB" sz="2000" dirty="0" smtClean="0">
                <a:solidFill>
                  <a:srgbClr val="860000"/>
                </a:solidFill>
                <a:latin typeface="Comic Sans MS" pitchFamily="66" charset="0"/>
              </a:rPr>
              <a:t>River Lagan </a:t>
            </a:r>
            <a:r>
              <a:rPr lang="en-GB" sz="2000" dirty="0" smtClean="0">
                <a:solidFill>
                  <a:schemeClr val="accent2">
                    <a:lumMod val="75000"/>
                  </a:schemeClr>
                </a:solidFill>
                <a:latin typeface="Comic Sans MS" pitchFamily="66" charset="0"/>
              </a:rPr>
              <a:t>was not suitable for big boats to travel on. Short sections called cuts of canal were dug to avoid bends or shallow parts of the river.	</a:t>
            </a:r>
            <a:endParaRPr lang="en-US" sz="2000" dirty="0" smtClean="0">
              <a:solidFill>
                <a:schemeClr val="accent2">
                  <a:lumMod val="75000"/>
                </a:schemeClr>
              </a:solidFill>
              <a:latin typeface="Comic Sans MS" pitchFamily="66" charset="0"/>
            </a:endParaRPr>
          </a:p>
        </p:txBody>
      </p:sp>
      <p:sp>
        <p:nvSpPr>
          <p:cNvPr id="5125" name="Rectangle 5"/>
          <p:cNvSpPr>
            <a:spLocks noChangeArrowheads="1"/>
          </p:cNvSpPr>
          <p:nvPr/>
        </p:nvSpPr>
        <p:spPr bwMode="auto">
          <a:xfrm>
            <a:off x="395537" y="1484784"/>
            <a:ext cx="3456384" cy="2016224"/>
          </a:xfrm>
          <a:prstGeom prst="rect">
            <a:avLst/>
          </a:prstGeom>
          <a:noFill/>
          <a:ln w="9525">
            <a:noFill/>
            <a:miter lim="800000"/>
            <a:headEnd/>
            <a:tailEnd/>
          </a:ln>
        </p:spPr>
        <p:txBody>
          <a:bodyPr wrap="square">
            <a:spAutoFit/>
          </a:bodyPr>
          <a:lstStyle/>
          <a:p>
            <a:r>
              <a:rPr lang="en-GB" sz="2000" dirty="0">
                <a:solidFill>
                  <a:srgbClr val="860000"/>
                </a:solidFill>
                <a:latin typeface="Comic Sans MS" pitchFamily="66" charset="0"/>
              </a:rPr>
              <a:t>Locks</a:t>
            </a:r>
            <a:r>
              <a:rPr lang="en-GB" sz="2000" dirty="0">
                <a:solidFill>
                  <a:schemeClr val="accent2">
                    <a:lumMod val="75000"/>
                  </a:schemeClr>
                </a:solidFill>
                <a:latin typeface="Comic Sans MS" pitchFamily="66" charset="0"/>
              </a:rPr>
              <a:t> were built to carry the boats over different levels of water in the canal. </a:t>
            </a:r>
            <a:r>
              <a:rPr lang="en-GB" sz="2000" dirty="0">
                <a:solidFill>
                  <a:srgbClr val="860000"/>
                </a:solidFill>
                <a:latin typeface="Comic Sans MS" pitchFamily="66" charset="0"/>
              </a:rPr>
              <a:t>Weirs</a:t>
            </a:r>
            <a:r>
              <a:rPr lang="en-GB" sz="2000" dirty="0">
                <a:solidFill>
                  <a:schemeClr val="accent2">
                    <a:lumMod val="75000"/>
                  </a:schemeClr>
                </a:solidFill>
                <a:latin typeface="Comic Sans MS" pitchFamily="66" charset="0"/>
              </a:rPr>
              <a:t> were used to control the flow of water from the river into the canal cut.</a:t>
            </a:r>
          </a:p>
        </p:txBody>
      </p:sp>
      <p:sp>
        <p:nvSpPr>
          <p:cNvPr id="5126" name="Rectangle 6"/>
          <p:cNvSpPr>
            <a:spLocks noChangeArrowheads="1"/>
          </p:cNvSpPr>
          <p:nvPr/>
        </p:nvSpPr>
        <p:spPr bwMode="auto">
          <a:xfrm>
            <a:off x="5292080" y="5549230"/>
            <a:ext cx="3541713" cy="400050"/>
          </a:xfrm>
          <a:prstGeom prst="rect">
            <a:avLst/>
          </a:prstGeom>
          <a:noFill/>
          <a:ln w="9525">
            <a:noFill/>
            <a:miter lim="800000"/>
            <a:headEnd/>
            <a:tailEnd/>
          </a:ln>
        </p:spPr>
        <p:txBody>
          <a:bodyPr wrap="none">
            <a:spAutoFit/>
          </a:bodyPr>
          <a:lstStyle/>
          <a:p>
            <a:r>
              <a:rPr lang="en-GB" sz="2000" dirty="0">
                <a:solidFill>
                  <a:schemeClr val="accent2">
                    <a:lumMod val="75000"/>
                  </a:schemeClr>
                </a:solidFill>
                <a:latin typeface="Comic Sans MS" pitchFamily="66" charset="0"/>
              </a:rPr>
              <a:t>Boats could now pass safely!</a:t>
            </a:r>
          </a:p>
        </p:txBody>
      </p:sp>
      <p:pic>
        <p:nvPicPr>
          <p:cNvPr id="5127" name="Picture 7" descr="Lock No 3 restoration 3"/>
          <p:cNvPicPr>
            <a:picLocks noChangeAspect="1" noChangeArrowheads="1"/>
          </p:cNvPicPr>
          <p:nvPr/>
        </p:nvPicPr>
        <p:blipFill>
          <a:blip r:embed="rId4" cstate="print"/>
          <a:srcRect/>
          <a:stretch>
            <a:fillRect/>
          </a:stretch>
        </p:blipFill>
        <p:spPr bwMode="auto">
          <a:xfrm>
            <a:off x="539552" y="3645024"/>
            <a:ext cx="2900362" cy="2174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3"/>
          <p:cNvGrpSpPr>
            <a:grpSpLocks/>
          </p:cNvGrpSpPr>
          <p:nvPr/>
        </p:nvGrpSpPr>
        <p:grpSpPr bwMode="auto">
          <a:xfrm>
            <a:off x="4139952" y="1556792"/>
            <a:ext cx="4511675" cy="3544888"/>
            <a:chOff x="2653" y="1071"/>
            <a:chExt cx="2842" cy="2233"/>
          </a:xfrm>
        </p:grpSpPr>
        <p:pic>
          <p:nvPicPr>
            <p:cNvPr id="5128" name="Picture 8"/>
            <p:cNvPicPr>
              <a:picLocks noChangeAspect="1" noChangeArrowheads="1"/>
            </p:cNvPicPr>
            <p:nvPr/>
          </p:nvPicPr>
          <p:blipFill>
            <a:blip r:embed="rId5" cstate="print"/>
            <a:srcRect/>
            <a:stretch>
              <a:fillRect/>
            </a:stretch>
          </p:blipFill>
          <p:spPr bwMode="auto">
            <a:xfrm>
              <a:off x="2653" y="1071"/>
              <a:ext cx="2842" cy="1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05" name="Line 9"/>
            <p:cNvSpPr>
              <a:spLocks noChangeShapeType="1"/>
            </p:cNvSpPr>
            <p:nvPr/>
          </p:nvSpPr>
          <p:spPr bwMode="auto">
            <a:xfrm flipH="1">
              <a:off x="2834" y="1343"/>
              <a:ext cx="228" cy="1134"/>
            </a:xfrm>
            <a:prstGeom prst="line">
              <a:avLst/>
            </a:prstGeom>
            <a:noFill/>
            <a:ln w="9525">
              <a:solidFill>
                <a:srgbClr val="860000"/>
              </a:solidFill>
              <a:round/>
              <a:headEnd/>
              <a:tailEnd type="triangle" w="med" len="med"/>
            </a:ln>
          </p:spPr>
          <p:txBody>
            <a:bodyPr/>
            <a:lstStyle/>
            <a:p>
              <a:endParaRPr lang="en-GB"/>
            </a:p>
          </p:txBody>
        </p:sp>
        <p:sp>
          <p:nvSpPr>
            <p:cNvPr id="4106" name="Line 10"/>
            <p:cNvSpPr>
              <a:spLocks noChangeShapeType="1"/>
            </p:cNvSpPr>
            <p:nvPr/>
          </p:nvSpPr>
          <p:spPr bwMode="auto">
            <a:xfrm flipH="1" flipV="1">
              <a:off x="3469" y="2386"/>
              <a:ext cx="499" cy="816"/>
            </a:xfrm>
            <a:prstGeom prst="line">
              <a:avLst/>
            </a:prstGeom>
            <a:noFill/>
            <a:ln w="9525">
              <a:solidFill>
                <a:srgbClr val="860000"/>
              </a:solidFill>
              <a:round/>
              <a:headEnd/>
              <a:tailEnd type="triangle" w="med" len="med"/>
            </a:ln>
          </p:spPr>
          <p:txBody>
            <a:bodyPr/>
            <a:lstStyle/>
            <a:p>
              <a:endParaRPr lang="en-GB"/>
            </a:p>
          </p:txBody>
        </p:sp>
        <p:sp>
          <p:nvSpPr>
            <p:cNvPr id="4107" name="Text Box 11"/>
            <p:cNvSpPr txBox="1">
              <a:spLocks noChangeArrowheads="1"/>
            </p:cNvSpPr>
            <p:nvPr/>
          </p:nvSpPr>
          <p:spPr bwMode="auto">
            <a:xfrm>
              <a:off x="3016" y="1162"/>
              <a:ext cx="1587" cy="192"/>
            </a:xfrm>
            <a:prstGeom prst="rect">
              <a:avLst/>
            </a:prstGeom>
            <a:noFill/>
            <a:ln w="9525">
              <a:noFill/>
              <a:miter lim="800000"/>
              <a:headEnd/>
              <a:tailEnd/>
            </a:ln>
          </p:spPr>
          <p:txBody>
            <a:bodyPr>
              <a:spAutoFit/>
            </a:bodyPr>
            <a:lstStyle/>
            <a:p>
              <a:pPr>
                <a:spcBef>
                  <a:spcPct val="50000"/>
                </a:spcBef>
              </a:pPr>
              <a:r>
                <a:rPr lang="en-GB" sz="1400" b="1" dirty="0">
                  <a:solidFill>
                    <a:srgbClr val="860000"/>
                  </a:solidFill>
                  <a:latin typeface="Comic Sans MS" pitchFamily="66" charset="0"/>
                </a:rPr>
                <a:t>The River Lagan</a:t>
              </a:r>
              <a:endParaRPr lang="en-US" sz="1400" b="1" dirty="0">
                <a:solidFill>
                  <a:srgbClr val="860000"/>
                </a:solidFill>
                <a:latin typeface="Comic Sans MS" pitchFamily="66" charset="0"/>
              </a:endParaRPr>
            </a:p>
          </p:txBody>
        </p:sp>
        <p:sp>
          <p:nvSpPr>
            <p:cNvPr id="4108" name="Text Box 12"/>
            <p:cNvSpPr txBox="1">
              <a:spLocks noChangeArrowheads="1"/>
            </p:cNvSpPr>
            <p:nvPr/>
          </p:nvSpPr>
          <p:spPr bwMode="auto">
            <a:xfrm>
              <a:off x="3968" y="3112"/>
              <a:ext cx="1361" cy="192"/>
            </a:xfrm>
            <a:prstGeom prst="rect">
              <a:avLst/>
            </a:prstGeom>
            <a:noFill/>
            <a:ln w="9525">
              <a:noFill/>
              <a:miter lim="800000"/>
              <a:headEnd/>
              <a:tailEnd/>
            </a:ln>
          </p:spPr>
          <p:txBody>
            <a:bodyPr>
              <a:spAutoFit/>
            </a:bodyPr>
            <a:lstStyle/>
            <a:p>
              <a:pPr>
                <a:spcBef>
                  <a:spcPct val="50000"/>
                </a:spcBef>
              </a:pPr>
              <a:r>
                <a:rPr lang="en-GB" sz="1400" b="1" dirty="0">
                  <a:solidFill>
                    <a:srgbClr val="860000"/>
                  </a:solidFill>
                  <a:latin typeface="Comic Sans MS" pitchFamily="66" charset="0"/>
                </a:rPr>
                <a:t>Channel cut</a:t>
              </a:r>
              <a:endParaRPr lang="en-US" sz="1400" b="1" dirty="0">
                <a:solidFill>
                  <a:srgbClr val="860000"/>
                </a:solidFill>
                <a:latin typeface="Comic Sans MS" pitchFamily="66" charset="0"/>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sp>
        <p:nvSpPr>
          <p:cNvPr id="7172" name="Rectangle 4"/>
          <p:cNvSpPr>
            <a:spLocks noGrp="1" noChangeArrowheads="1"/>
          </p:cNvSpPr>
          <p:nvPr>
            <p:ph type="body" idx="1"/>
          </p:nvPr>
        </p:nvSpPr>
        <p:spPr>
          <a:xfrm>
            <a:off x="467544" y="1049338"/>
            <a:ext cx="8425631" cy="1803598"/>
          </a:xfrm>
          <a:noFill/>
        </p:spPr>
        <p:txBody>
          <a:bodyPr/>
          <a:lstStyle/>
          <a:p>
            <a:pPr marL="0" indent="0" eaLnBrk="1" hangingPunct="1">
              <a:lnSpc>
                <a:spcPct val="90000"/>
              </a:lnSpc>
              <a:buFontTx/>
              <a:buNone/>
            </a:pPr>
            <a:r>
              <a:rPr lang="en-GB" sz="2000" dirty="0" smtClean="0">
                <a:solidFill>
                  <a:schemeClr val="accent2">
                    <a:lumMod val="75000"/>
                  </a:schemeClr>
                </a:solidFill>
                <a:latin typeface="Comic Sans MS" pitchFamily="66" charset="0"/>
              </a:rPr>
              <a:t>Lock keepers were employed to look after the locks and make sure that the boats got through safely. </a:t>
            </a:r>
          </a:p>
          <a:p>
            <a:pPr marL="0" indent="0" eaLnBrk="1" hangingPunct="1">
              <a:lnSpc>
                <a:spcPct val="90000"/>
              </a:lnSpc>
              <a:buFontTx/>
              <a:buNone/>
            </a:pPr>
            <a:endParaRPr lang="en-GB" sz="2000" dirty="0" smtClean="0">
              <a:solidFill>
                <a:schemeClr val="accent2">
                  <a:lumMod val="75000"/>
                </a:schemeClr>
              </a:solidFill>
              <a:latin typeface="Comic Sans MS" pitchFamily="66" charset="0"/>
            </a:endParaRPr>
          </a:p>
          <a:p>
            <a:pPr marL="0" indent="0" eaLnBrk="1" hangingPunct="1">
              <a:lnSpc>
                <a:spcPct val="90000"/>
              </a:lnSpc>
              <a:buFontTx/>
              <a:buNone/>
            </a:pPr>
            <a:r>
              <a:rPr lang="en-GB" sz="2000" dirty="0" smtClean="0">
                <a:solidFill>
                  <a:schemeClr val="accent2">
                    <a:lumMod val="75000"/>
                  </a:schemeClr>
                </a:solidFill>
                <a:latin typeface="Comic Sans MS" pitchFamily="66" charset="0"/>
              </a:rPr>
              <a:t>The Lagan Navigation Company who owned the canal, employed them. They were given a house to live in beside the lock as part of the job.</a:t>
            </a:r>
            <a:endParaRPr lang="en-US" sz="2000" dirty="0" smtClean="0">
              <a:solidFill>
                <a:schemeClr val="accent2">
                  <a:lumMod val="75000"/>
                </a:schemeClr>
              </a:solidFill>
              <a:latin typeface="Comic Sans MS" pitchFamily="66" charset="0"/>
            </a:endParaRPr>
          </a:p>
          <a:p>
            <a:pPr marL="0" indent="0" eaLnBrk="1" hangingPunct="1">
              <a:lnSpc>
                <a:spcPct val="90000"/>
              </a:lnSpc>
              <a:buFontTx/>
              <a:buNone/>
            </a:pPr>
            <a:r>
              <a:rPr lang="en-GB" sz="2000" dirty="0" smtClean="0">
                <a:solidFill>
                  <a:schemeClr val="folHlink"/>
                </a:solidFill>
                <a:latin typeface="Comic Sans MS" pitchFamily="66" charset="0"/>
              </a:rPr>
              <a:t> </a:t>
            </a:r>
          </a:p>
          <a:p>
            <a:pPr eaLnBrk="1" hangingPunct="1">
              <a:lnSpc>
                <a:spcPct val="90000"/>
              </a:lnSpc>
              <a:buFontTx/>
              <a:buNone/>
            </a:pPr>
            <a:r>
              <a:rPr lang="en-GB" sz="2900" dirty="0" smtClean="0">
                <a:latin typeface="Comic Sans MS" pitchFamily="66" charset="0"/>
              </a:rPr>
              <a:t>	</a:t>
            </a:r>
            <a:endParaRPr lang="en-US" sz="2900" dirty="0" smtClean="0">
              <a:latin typeface="Comic Sans MS" pitchFamily="66" charset="0"/>
            </a:endParaRPr>
          </a:p>
        </p:txBody>
      </p:sp>
      <p:sp>
        <p:nvSpPr>
          <p:cNvPr id="7173" name="Text Box 5"/>
          <p:cNvSpPr txBox="1">
            <a:spLocks noChangeArrowheads="1"/>
          </p:cNvSpPr>
          <p:nvPr/>
        </p:nvSpPr>
        <p:spPr bwMode="auto">
          <a:xfrm>
            <a:off x="4427984" y="2996952"/>
            <a:ext cx="4392166" cy="1785104"/>
          </a:xfrm>
          <a:prstGeom prst="rect">
            <a:avLst/>
          </a:prstGeom>
          <a:noFill/>
          <a:ln w="9525">
            <a:noFill/>
            <a:miter lim="800000"/>
            <a:headEnd/>
            <a:tailEnd/>
          </a:ln>
        </p:spPr>
        <p:txBody>
          <a:bodyPr wrap="square">
            <a:spAutoFit/>
          </a:bodyPr>
          <a:lstStyle/>
          <a:p>
            <a:pPr>
              <a:spcBef>
                <a:spcPct val="50000"/>
              </a:spcBef>
            </a:pPr>
            <a:r>
              <a:rPr lang="en-GB" sz="2000" dirty="0">
                <a:solidFill>
                  <a:schemeClr val="accent2">
                    <a:lumMod val="75000"/>
                  </a:schemeClr>
                </a:solidFill>
                <a:latin typeface="Comic Sans MS" pitchFamily="66" charset="0"/>
              </a:rPr>
              <a:t>Their pay wasn’t very high so they grew their own food and sold some if they could. </a:t>
            </a:r>
          </a:p>
          <a:p>
            <a:pPr>
              <a:spcBef>
                <a:spcPct val="50000"/>
              </a:spcBef>
            </a:pPr>
            <a:r>
              <a:rPr lang="en-GB" sz="2000" dirty="0">
                <a:solidFill>
                  <a:schemeClr val="accent2">
                    <a:lumMod val="75000"/>
                  </a:schemeClr>
                </a:solidFill>
                <a:latin typeface="Comic Sans MS" pitchFamily="66" charset="0"/>
              </a:rPr>
              <a:t>It cost £1 to rent the cottage for a year!</a:t>
            </a:r>
            <a:endParaRPr lang="en-US" sz="2000" dirty="0">
              <a:solidFill>
                <a:schemeClr val="accent2">
                  <a:lumMod val="75000"/>
                </a:schemeClr>
              </a:solidFill>
              <a:latin typeface="Comic Sans MS" pitchFamily="66" charset="0"/>
            </a:endParaRPr>
          </a:p>
        </p:txBody>
      </p:sp>
      <p:sp>
        <p:nvSpPr>
          <p:cNvPr id="5126" name="Text Box 7"/>
          <p:cNvSpPr txBox="1">
            <a:spLocks noChangeArrowheads="1"/>
          </p:cNvSpPr>
          <p:nvPr/>
        </p:nvSpPr>
        <p:spPr bwMode="auto">
          <a:xfrm>
            <a:off x="539552" y="5590981"/>
            <a:ext cx="3744416" cy="707886"/>
          </a:xfrm>
          <a:prstGeom prst="rect">
            <a:avLst/>
          </a:prstGeom>
          <a:solidFill>
            <a:srgbClr val="FFFFFF"/>
          </a:solidFill>
          <a:ln w="9525">
            <a:noFill/>
            <a:miter lim="800000"/>
            <a:headEnd/>
            <a:tailEnd/>
          </a:ln>
        </p:spPr>
        <p:txBody>
          <a:bodyPr wrap="square">
            <a:spAutoFit/>
          </a:bodyPr>
          <a:lstStyle/>
          <a:p>
            <a:pPr algn="ctr"/>
            <a:r>
              <a:rPr lang="en-US" sz="1400" dirty="0">
                <a:solidFill>
                  <a:srgbClr val="860000"/>
                </a:solidFill>
                <a:latin typeface="Comic Sans MS" pitchFamily="66" charset="0"/>
              </a:rPr>
              <a:t>George Kilpatrick on </a:t>
            </a:r>
            <a:r>
              <a:rPr lang="en-US" sz="1400" dirty="0" smtClean="0">
                <a:solidFill>
                  <a:srgbClr val="860000"/>
                </a:solidFill>
                <a:latin typeface="Comic Sans MS" pitchFamily="66" charset="0"/>
              </a:rPr>
              <a:t>the lock gate</a:t>
            </a:r>
            <a:br>
              <a:rPr lang="en-US" sz="1400" dirty="0" smtClean="0">
                <a:solidFill>
                  <a:srgbClr val="860000"/>
                </a:solidFill>
                <a:latin typeface="Comic Sans MS" pitchFamily="66" charset="0"/>
              </a:rPr>
            </a:br>
            <a:r>
              <a:rPr lang="en-US" sz="1400" dirty="0" smtClean="0">
                <a:solidFill>
                  <a:srgbClr val="860000"/>
                </a:solidFill>
                <a:latin typeface="Comic Sans MS" pitchFamily="66" charset="0"/>
              </a:rPr>
              <a:t>at </a:t>
            </a:r>
            <a:r>
              <a:rPr lang="en-US" sz="1400" dirty="0">
                <a:solidFill>
                  <a:srgbClr val="860000"/>
                </a:solidFill>
                <a:latin typeface="Comic Sans MS" pitchFamily="66" charset="0"/>
              </a:rPr>
              <a:t>Lock No 3</a:t>
            </a:r>
            <a:endParaRPr lang="en-US" sz="1400" dirty="0">
              <a:solidFill>
                <a:srgbClr val="860000"/>
              </a:solidFill>
            </a:endParaRPr>
          </a:p>
          <a:p>
            <a:pPr algn="ctr"/>
            <a:endParaRPr lang="en-US" sz="1200" dirty="0"/>
          </a:p>
        </p:txBody>
      </p:sp>
      <p:pic>
        <p:nvPicPr>
          <p:cNvPr id="7176" name="Picture 8" descr="Georg Kilpatrick with winding mechanism"/>
          <p:cNvPicPr>
            <a:picLocks noChangeAspect="1" noChangeArrowheads="1"/>
          </p:cNvPicPr>
          <p:nvPr/>
        </p:nvPicPr>
        <p:blipFill>
          <a:blip r:embed="rId4" cstate="print"/>
          <a:stretch>
            <a:fillRect/>
          </a:stretch>
        </p:blipFill>
        <p:spPr bwMode="auto">
          <a:xfrm>
            <a:off x="640318" y="2780929"/>
            <a:ext cx="3565217"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Lock Keepers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sp>
        <p:nvSpPr>
          <p:cNvPr id="11266" name="Text Box 2"/>
          <p:cNvSpPr txBox="1">
            <a:spLocks noChangeArrowheads="1"/>
          </p:cNvSpPr>
          <p:nvPr/>
        </p:nvSpPr>
        <p:spPr bwMode="auto">
          <a:xfrm>
            <a:off x="179512" y="1700808"/>
            <a:ext cx="2880320" cy="309634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lstStyle/>
          <a:p>
            <a:pPr marL="180000" lvl="1" algn="ctr">
              <a:buFont typeface="Comic Sans MS" pitchFamily="66" charset="0"/>
              <a:buNone/>
            </a:pPr>
            <a:r>
              <a:rPr lang="en-GB" dirty="0" smtClean="0">
                <a:solidFill>
                  <a:schemeClr val="accent2">
                    <a:lumMod val="75000"/>
                  </a:schemeClr>
                </a:solidFill>
                <a:latin typeface="Comic Sans MS" pitchFamily="66" charset="0"/>
              </a:rPr>
              <a:t>The </a:t>
            </a:r>
            <a:r>
              <a:rPr lang="en-GB" dirty="0">
                <a:solidFill>
                  <a:schemeClr val="accent2">
                    <a:lumMod val="75000"/>
                  </a:schemeClr>
                </a:solidFill>
                <a:latin typeface="Comic Sans MS" pitchFamily="66" charset="0"/>
              </a:rPr>
              <a:t>boat passes through the lower lock gates and into what is called the “lock chamber” and the lower gates are closed tight</a:t>
            </a:r>
            <a:r>
              <a:rPr lang="en-GB" dirty="0" smtClean="0">
                <a:solidFill>
                  <a:schemeClr val="accent2">
                    <a:lumMod val="75000"/>
                  </a:schemeClr>
                </a:solidFill>
                <a:latin typeface="Comic Sans MS" pitchFamily="66" charset="0"/>
              </a:rPr>
              <a:t>.</a:t>
            </a:r>
          </a:p>
          <a:p>
            <a:pPr marL="270000" lvl="1" algn="ctr">
              <a:buFont typeface="Comic Sans MS" pitchFamily="66" charset="0"/>
              <a:buNone/>
            </a:pPr>
            <a:r>
              <a:rPr lang="en-GB" dirty="0" smtClean="0">
                <a:solidFill>
                  <a:schemeClr val="accent2">
                    <a:lumMod val="75000"/>
                  </a:schemeClr>
                </a:solidFill>
                <a:latin typeface="Comic Sans MS" pitchFamily="66" charset="0"/>
              </a:rPr>
              <a:t> </a:t>
            </a:r>
            <a:endParaRPr lang="en-GB" dirty="0">
              <a:solidFill>
                <a:schemeClr val="accent2">
                  <a:lumMod val="75000"/>
                </a:schemeClr>
              </a:solidFill>
              <a:latin typeface="Comic Sans MS" pitchFamily="66" charset="0"/>
            </a:endParaRPr>
          </a:p>
          <a:p>
            <a:pPr algn="ctr"/>
            <a:endParaRPr lang="en-US" dirty="0"/>
          </a:p>
        </p:txBody>
      </p:sp>
      <p:sp>
        <p:nvSpPr>
          <p:cNvPr id="11267" name="Text Box 3"/>
          <p:cNvSpPr txBox="1">
            <a:spLocks noChangeArrowheads="1"/>
          </p:cNvSpPr>
          <p:nvPr/>
        </p:nvSpPr>
        <p:spPr bwMode="auto">
          <a:xfrm>
            <a:off x="2915816" y="1700808"/>
            <a:ext cx="3240360" cy="3384376"/>
          </a:xfrm>
          <a:prstGeom prst="rect">
            <a:avLst/>
          </a:prstGeom>
          <a:noFill/>
          <a:ln w="9525">
            <a:noFill/>
            <a:miter lim="800000"/>
            <a:headEnd/>
            <a:tailEnd/>
          </a:ln>
        </p:spPr>
        <p:txBody>
          <a:bodyPr/>
          <a:lstStyle/>
          <a:p>
            <a:pPr marL="180000" lvl="1" algn="ctr">
              <a:buFont typeface="Comic Sans MS" pitchFamily="66" charset="0"/>
              <a:buNone/>
            </a:pPr>
            <a:r>
              <a:rPr lang="en-GB" dirty="0">
                <a:solidFill>
                  <a:schemeClr val="accent2">
                    <a:lumMod val="75000"/>
                  </a:schemeClr>
                </a:solidFill>
                <a:latin typeface="Comic Sans MS" pitchFamily="66" charset="0"/>
              </a:rPr>
              <a:t>The sluice gate or “paddle” on the upper lock gates is raised by winding it up. The sluice gate is at the bottom of the gate which means that the water comes through slowly and the lock starts to fill up with the water coming in underneath the lighter. </a:t>
            </a:r>
            <a:endParaRPr lang="en-US" dirty="0">
              <a:solidFill>
                <a:schemeClr val="accent2">
                  <a:lumMod val="75000"/>
                </a:schemeClr>
              </a:solidFill>
            </a:endParaRPr>
          </a:p>
        </p:txBody>
      </p:sp>
      <p:sp>
        <p:nvSpPr>
          <p:cNvPr id="11268" name="Text Box 4"/>
          <p:cNvSpPr txBox="1">
            <a:spLocks noChangeArrowheads="1"/>
          </p:cNvSpPr>
          <p:nvPr/>
        </p:nvSpPr>
        <p:spPr bwMode="auto">
          <a:xfrm>
            <a:off x="5940152" y="1700808"/>
            <a:ext cx="2808312" cy="3384376"/>
          </a:xfrm>
          <a:prstGeom prst="rect">
            <a:avLst/>
          </a:prstGeom>
          <a:noFill/>
          <a:ln w="9525">
            <a:noFill/>
            <a:miter lim="800000"/>
            <a:headEnd/>
            <a:tailEnd/>
          </a:ln>
        </p:spPr>
        <p:txBody>
          <a:bodyPr/>
          <a:lstStyle/>
          <a:p>
            <a:pPr marL="180000" lvl="1" algn="ctr">
              <a:buFont typeface="Comic Sans MS" pitchFamily="66" charset="0"/>
              <a:buNone/>
            </a:pPr>
            <a:r>
              <a:rPr lang="en-GB" dirty="0">
                <a:solidFill>
                  <a:schemeClr val="accent2">
                    <a:lumMod val="75000"/>
                  </a:schemeClr>
                </a:solidFill>
                <a:latin typeface="Comic Sans MS" pitchFamily="66" charset="0"/>
              </a:rPr>
              <a:t>When the water in the lock chamber is at the same level as the water at the top level the upper lock gates are opened and the boat can pass on its way.</a:t>
            </a:r>
          </a:p>
          <a:p>
            <a:endParaRPr lang="en-US" dirty="0"/>
          </a:p>
        </p:txBody>
      </p:sp>
      <p:sp>
        <p:nvSpPr>
          <p:cNvPr id="10"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How the lock works</a:t>
            </a:r>
          </a:p>
        </p:txBody>
      </p:sp>
      <p:pic>
        <p:nvPicPr>
          <p:cNvPr id="12" name="Picture 11" descr="locks.gif"/>
          <p:cNvPicPr>
            <a:picLocks noChangeAspect="1"/>
          </p:cNvPicPr>
          <p:nvPr/>
        </p:nvPicPr>
        <p:blipFill>
          <a:blip r:embed="rId4" cstate="print"/>
          <a:stretch>
            <a:fillRect/>
          </a:stretch>
        </p:blipFill>
        <p:spPr>
          <a:xfrm>
            <a:off x="467544" y="4653136"/>
            <a:ext cx="8208912" cy="1321510"/>
          </a:xfrm>
          <a:prstGeom prst="rect">
            <a:avLst/>
          </a:prstGeom>
        </p:spPr>
      </p:pic>
      <p:sp>
        <p:nvSpPr>
          <p:cNvPr id="13" name="Text Box 2"/>
          <p:cNvSpPr txBox="1">
            <a:spLocks noChangeArrowheads="1"/>
          </p:cNvSpPr>
          <p:nvPr/>
        </p:nvSpPr>
        <p:spPr bwMode="auto">
          <a:xfrm>
            <a:off x="1043608" y="980728"/>
            <a:ext cx="1368152" cy="93610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lstStyle/>
          <a:p>
            <a:pPr marL="180000" lvl="1" algn="ctr">
              <a:buFont typeface="Comic Sans MS" pitchFamily="66" charset="0"/>
              <a:buNone/>
            </a:pPr>
            <a:r>
              <a:rPr lang="en-GB" sz="4800" dirty="0" smtClean="0">
                <a:solidFill>
                  <a:srgbClr val="860000"/>
                </a:solidFill>
                <a:latin typeface="Comic Sans MS" pitchFamily="66" charset="0"/>
              </a:rPr>
              <a:t>1</a:t>
            </a:r>
            <a:endParaRPr lang="en-GB" sz="4800" dirty="0">
              <a:solidFill>
                <a:srgbClr val="860000"/>
              </a:solidFill>
              <a:latin typeface="Comic Sans MS" pitchFamily="66" charset="0"/>
            </a:endParaRPr>
          </a:p>
          <a:p>
            <a:pPr algn="ctr"/>
            <a:endParaRPr lang="en-US" sz="1600" dirty="0"/>
          </a:p>
        </p:txBody>
      </p:sp>
      <p:sp>
        <p:nvSpPr>
          <p:cNvPr id="14" name="Text Box 2"/>
          <p:cNvSpPr txBox="1">
            <a:spLocks noChangeArrowheads="1"/>
          </p:cNvSpPr>
          <p:nvPr/>
        </p:nvSpPr>
        <p:spPr bwMode="auto">
          <a:xfrm>
            <a:off x="3851920" y="908720"/>
            <a:ext cx="1368152" cy="93610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lstStyle/>
          <a:p>
            <a:pPr marL="180000" lvl="1" algn="ctr">
              <a:buFont typeface="Comic Sans MS" pitchFamily="66" charset="0"/>
              <a:buNone/>
            </a:pPr>
            <a:r>
              <a:rPr lang="en-GB" sz="4800" dirty="0" smtClean="0">
                <a:solidFill>
                  <a:srgbClr val="860000"/>
                </a:solidFill>
                <a:latin typeface="Comic Sans MS" pitchFamily="66" charset="0"/>
              </a:rPr>
              <a:t>2</a:t>
            </a:r>
            <a:endParaRPr lang="en-GB" sz="4800" dirty="0">
              <a:solidFill>
                <a:srgbClr val="860000"/>
              </a:solidFill>
              <a:latin typeface="Comic Sans MS" pitchFamily="66" charset="0"/>
            </a:endParaRPr>
          </a:p>
          <a:p>
            <a:pPr algn="ctr"/>
            <a:endParaRPr lang="en-US" sz="1600" dirty="0"/>
          </a:p>
        </p:txBody>
      </p:sp>
      <p:sp>
        <p:nvSpPr>
          <p:cNvPr id="15" name="Text Box 2"/>
          <p:cNvSpPr txBox="1">
            <a:spLocks noChangeArrowheads="1"/>
          </p:cNvSpPr>
          <p:nvPr/>
        </p:nvSpPr>
        <p:spPr bwMode="auto">
          <a:xfrm>
            <a:off x="6732240" y="908720"/>
            <a:ext cx="1368152" cy="93610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lstStyle/>
          <a:p>
            <a:pPr marL="180000" lvl="1" algn="ctr">
              <a:buFont typeface="Comic Sans MS" pitchFamily="66" charset="0"/>
              <a:buNone/>
            </a:pPr>
            <a:r>
              <a:rPr lang="en-GB" sz="4800" dirty="0" smtClean="0">
                <a:solidFill>
                  <a:srgbClr val="860000"/>
                </a:solidFill>
                <a:latin typeface="Comic Sans MS" pitchFamily="66" charset="0"/>
              </a:rPr>
              <a:t>3</a:t>
            </a:r>
            <a:endParaRPr lang="en-GB" sz="4800" dirty="0">
              <a:solidFill>
                <a:srgbClr val="860000"/>
              </a:solidFill>
              <a:latin typeface="Comic Sans MS" pitchFamily="66" charset="0"/>
            </a:endParaRPr>
          </a:p>
          <a:p>
            <a:pPr algn="ctr"/>
            <a:endParaRPr lang="en-US" sz="16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sp>
        <p:nvSpPr>
          <p:cNvPr id="15364" name="Rectangle 4"/>
          <p:cNvSpPr>
            <a:spLocks noChangeArrowheads="1"/>
          </p:cNvSpPr>
          <p:nvPr/>
        </p:nvSpPr>
        <p:spPr bwMode="auto">
          <a:xfrm>
            <a:off x="4248968" y="1124744"/>
            <a:ext cx="4355480" cy="923330"/>
          </a:xfrm>
          <a:prstGeom prst="rect">
            <a:avLst/>
          </a:prstGeom>
          <a:noFill/>
          <a:ln w="9525">
            <a:noFill/>
            <a:miter lim="800000"/>
            <a:headEnd/>
            <a:tailEnd/>
          </a:ln>
        </p:spPr>
        <p:txBody>
          <a:bodyPr wrap="square">
            <a:spAutoFit/>
          </a:bodyPr>
          <a:lstStyle/>
          <a:p>
            <a:pPr>
              <a:lnSpc>
                <a:spcPct val="90000"/>
              </a:lnSpc>
              <a:spcBef>
                <a:spcPct val="20000"/>
              </a:spcBef>
            </a:pPr>
            <a:r>
              <a:rPr lang="en-GB" sz="2000" dirty="0">
                <a:solidFill>
                  <a:schemeClr val="accent2">
                    <a:lumMod val="75000"/>
                  </a:schemeClr>
                </a:solidFill>
                <a:latin typeface="Comic Sans MS" pitchFamily="66" charset="0"/>
              </a:rPr>
              <a:t>The boats, or lighters, were pulled by a horse walking along the towpath with the hauler.  </a:t>
            </a:r>
            <a:endParaRPr lang="en-US" sz="2000" dirty="0">
              <a:solidFill>
                <a:schemeClr val="accent2">
                  <a:lumMod val="75000"/>
                </a:schemeClr>
              </a:solidFill>
              <a:latin typeface="Comic Sans MS" pitchFamily="66" charset="0"/>
            </a:endParaRPr>
          </a:p>
        </p:txBody>
      </p:sp>
      <p:sp>
        <p:nvSpPr>
          <p:cNvPr id="15371" name="Rectangle 11"/>
          <p:cNvSpPr>
            <a:spLocks noChangeArrowheads="1"/>
          </p:cNvSpPr>
          <p:nvPr/>
        </p:nvSpPr>
        <p:spPr bwMode="auto">
          <a:xfrm>
            <a:off x="4283968" y="2132856"/>
            <a:ext cx="4320480" cy="1323439"/>
          </a:xfrm>
          <a:prstGeom prst="rect">
            <a:avLst/>
          </a:prstGeom>
          <a:noFill/>
          <a:ln w="9525">
            <a:noFill/>
            <a:miter lim="800000"/>
            <a:headEnd/>
            <a:tailEnd/>
          </a:ln>
        </p:spPr>
        <p:txBody>
          <a:bodyPr wrap="square">
            <a:spAutoFit/>
          </a:bodyPr>
          <a:lstStyle/>
          <a:p>
            <a:r>
              <a:rPr lang="en-GB" sz="2000" dirty="0" err="1">
                <a:solidFill>
                  <a:schemeClr val="accent2">
                    <a:lumMod val="75000"/>
                  </a:schemeClr>
                </a:solidFill>
                <a:latin typeface="Comic Sans MS" pitchFamily="66" charset="0"/>
              </a:rPr>
              <a:t>Lightermen</a:t>
            </a:r>
            <a:r>
              <a:rPr lang="en-GB" sz="2000" dirty="0">
                <a:solidFill>
                  <a:schemeClr val="accent2">
                    <a:lumMod val="75000"/>
                  </a:schemeClr>
                </a:solidFill>
                <a:latin typeface="Comic Sans MS" pitchFamily="66" charset="0"/>
              </a:rPr>
              <a:t> would employ a hauler at each end of the canal.  Mostly they were farmer’s sons who had a horse. </a:t>
            </a:r>
            <a:endParaRPr lang="en-US" sz="2000" dirty="0">
              <a:solidFill>
                <a:schemeClr val="accent2">
                  <a:lumMod val="75000"/>
                </a:schemeClr>
              </a:solidFill>
              <a:latin typeface="Comic Sans MS" pitchFamily="66" charset="0"/>
            </a:endParaRPr>
          </a:p>
        </p:txBody>
      </p:sp>
      <p:sp>
        <p:nvSpPr>
          <p:cNvPr id="15372" name="Rectangle 12"/>
          <p:cNvSpPr>
            <a:spLocks noChangeArrowheads="1"/>
          </p:cNvSpPr>
          <p:nvPr/>
        </p:nvSpPr>
        <p:spPr bwMode="auto">
          <a:xfrm>
            <a:off x="323850" y="4149081"/>
            <a:ext cx="4032126" cy="1200329"/>
          </a:xfrm>
          <a:prstGeom prst="rect">
            <a:avLst/>
          </a:prstGeom>
          <a:noFill/>
          <a:ln w="9525">
            <a:noFill/>
            <a:miter lim="800000"/>
            <a:headEnd/>
            <a:tailEnd/>
          </a:ln>
        </p:spPr>
        <p:txBody>
          <a:bodyPr wrap="square">
            <a:spAutoFit/>
          </a:bodyPr>
          <a:lstStyle/>
          <a:p>
            <a:pPr>
              <a:lnSpc>
                <a:spcPct val="90000"/>
              </a:lnSpc>
              <a:spcBef>
                <a:spcPct val="20000"/>
              </a:spcBef>
            </a:pPr>
            <a:r>
              <a:rPr lang="en-GB" sz="2000" dirty="0">
                <a:solidFill>
                  <a:schemeClr val="accent2">
                    <a:lumMod val="75000"/>
                  </a:schemeClr>
                </a:solidFill>
                <a:latin typeface="Comic Sans MS" pitchFamily="66" charset="0"/>
              </a:rPr>
              <a:t>As the hauler approached the lock he shouted to the lock keeper to open it and unhitched the horse.</a:t>
            </a:r>
            <a:endParaRPr lang="en-US" sz="2000" dirty="0">
              <a:solidFill>
                <a:schemeClr val="accent2">
                  <a:lumMod val="75000"/>
                </a:schemeClr>
              </a:solidFill>
              <a:latin typeface="Comic Sans MS" pitchFamily="66" charset="0"/>
            </a:endParaRPr>
          </a:p>
        </p:txBody>
      </p:sp>
      <p:sp>
        <p:nvSpPr>
          <p:cNvPr id="15373" name="Rectangle 13"/>
          <p:cNvSpPr>
            <a:spLocks noChangeArrowheads="1"/>
          </p:cNvSpPr>
          <p:nvPr/>
        </p:nvSpPr>
        <p:spPr bwMode="auto">
          <a:xfrm>
            <a:off x="323528" y="5373217"/>
            <a:ext cx="4248472" cy="707886"/>
          </a:xfrm>
          <a:prstGeom prst="rect">
            <a:avLst/>
          </a:prstGeom>
          <a:noFill/>
          <a:ln w="9525">
            <a:noFill/>
            <a:miter lim="800000"/>
            <a:headEnd/>
            <a:tailEnd/>
          </a:ln>
        </p:spPr>
        <p:txBody>
          <a:bodyPr wrap="square">
            <a:spAutoFit/>
          </a:bodyPr>
          <a:lstStyle/>
          <a:p>
            <a:r>
              <a:rPr lang="en-GB" sz="2000" dirty="0">
                <a:solidFill>
                  <a:schemeClr val="accent2">
                    <a:lumMod val="75000"/>
                  </a:schemeClr>
                </a:solidFill>
                <a:latin typeface="Comic Sans MS" pitchFamily="66" charset="0"/>
              </a:rPr>
              <a:t>The journey with a full boat would have taken about two days.</a:t>
            </a:r>
            <a:endParaRPr lang="en-US" sz="2000" dirty="0">
              <a:solidFill>
                <a:schemeClr val="accent2">
                  <a:lumMod val="75000"/>
                </a:schemeClr>
              </a:solidFill>
              <a:latin typeface="Comic Sans MS" pitchFamily="66" charset="0"/>
            </a:endParaRPr>
          </a:p>
        </p:txBody>
      </p:sp>
      <p:pic>
        <p:nvPicPr>
          <p:cNvPr id="15374" name="Picture 14"/>
          <p:cNvPicPr>
            <a:picLocks noChangeAspect="1" noChangeArrowheads="1"/>
          </p:cNvPicPr>
          <p:nvPr/>
        </p:nvPicPr>
        <p:blipFill>
          <a:blip r:embed="rId4" cstate="print"/>
          <a:stretch>
            <a:fillRect/>
          </a:stretch>
        </p:blipFill>
        <p:spPr bwMode="auto">
          <a:xfrm>
            <a:off x="450088" y="1268760"/>
            <a:ext cx="3473840" cy="2637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75" name="Picture 15" descr="oldcottage1"/>
          <p:cNvPicPr>
            <a:picLocks noChangeAspect="1" noChangeArrowheads="1"/>
          </p:cNvPicPr>
          <p:nvPr/>
        </p:nvPicPr>
        <p:blipFill>
          <a:blip r:embed="rId5" cstate="print"/>
          <a:srcRect/>
          <a:stretch>
            <a:fillRect/>
          </a:stretch>
        </p:blipFill>
        <p:spPr bwMode="auto">
          <a:xfrm>
            <a:off x="5148064" y="3573016"/>
            <a:ext cx="3281351" cy="226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err="1" smtClean="0">
                <a:ln>
                  <a:noFill/>
                </a:ln>
                <a:solidFill>
                  <a:srgbClr val="002060"/>
                </a:solidFill>
                <a:effectLst/>
                <a:uLnTx/>
                <a:uFillTx/>
                <a:latin typeface="Comic Sans MS" pitchFamily="66" charset="0"/>
                <a:ea typeface="+mj-ea"/>
                <a:cs typeface="+mj-cs"/>
              </a:rPr>
              <a:t>Lightermen</a:t>
            </a: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 / Haulers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pic>
        <p:nvPicPr>
          <p:cNvPr id="13314" name="Picture 2" descr="Lock No 3 (labelled Lock No 2) WAG 3790"/>
          <p:cNvPicPr>
            <a:picLocks noChangeAspect="1" noChangeArrowheads="1"/>
          </p:cNvPicPr>
          <p:nvPr/>
        </p:nvPicPr>
        <p:blipFill>
          <a:blip r:embed="rId4" cstate="print"/>
          <a:stretch>
            <a:fillRect/>
          </a:stretch>
        </p:blipFill>
        <p:spPr bwMode="auto">
          <a:xfrm>
            <a:off x="539552" y="3429000"/>
            <a:ext cx="3888432" cy="2435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16" name="Rectangle 4"/>
          <p:cNvSpPr>
            <a:spLocks noChangeArrowheads="1"/>
          </p:cNvSpPr>
          <p:nvPr/>
        </p:nvSpPr>
        <p:spPr bwMode="auto">
          <a:xfrm>
            <a:off x="395536" y="1052736"/>
            <a:ext cx="8352928" cy="984885"/>
          </a:xfrm>
          <a:prstGeom prst="rect">
            <a:avLst/>
          </a:prstGeom>
          <a:noFill/>
          <a:ln w="9525">
            <a:noFill/>
            <a:miter lim="800000"/>
            <a:headEnd/>
            <a:tailEnd/>
          </a:ln>
        </p:spPr>
        <p:txBody>
          <a:bodyPr wrap="square">
            <a:spAutoFit/>
          </a:bodyPr>
          <a:lstStyle/>
          <a:p>
            <a:r>
              <a:rPr lang="en-GB" sz="2000" dirty="0">
                <a:solidFill>
                  <a:schemeClr val="accent2">
                    <a:lumMod val="75000"/>
                  </a:schemeClr>
                </a:solidFill>
                <a:latin typeface="Comic Sans MS" pitchFamily="66" charset="0"/>
              </a:rPr>
              <a:t>Dorothy was a Lock Keeper’s daughter. She has lots of </a:t>
            </a:r>
            <a:r>
              <a:rPr lang="en-GB" sz="2000" dirty="0" smtClean="0">
                <a:solidFill>
                  <a:schemeClr val="accent2">
                    <a:lumMod val="75000"/>
                  </a:schemeClr>
                </a:solidFill>
                <a:latin typeface="Comic Sans MS" pitchFamily="66" charset="0"/>
              </a:rPr>
              <a:t>stories from when she was a little girl…</a:t>
            </a:r>
            <a:endParaRPr lang="en-US" sz="2000" dirty="0" smtClean="0">
              <a:solidFill>
                <a:schemeClr val="accent2">
                  <a:lumMod val="75000"/>
                </a:schemeClr>
              </a:solidFill>
              <a:latin typeface="Comic Sans MS" pitchFamily="66" charset="0"/>
            </a:endParaRPr>
          </a:p>
          <a:p>
            <a:endParaRPr lang="en-US" dirty="0">
              <a:latin typeface="Comic Sans MS" pitchFamily="66" charset="0"/>
            </a:endParaRPr>
          </a:p>
        </p:txBody>
      </p:sp>
      <p:pic>
        <p:nvPicPr>
          <p:cNvPr id="13319" name="Picture 7" descr="MM900336877[2]"/>
          <p:cNvPicPr>
            <a:picLocks noChangeAspect="1" noChangeArrowheads="1" noCrop="1"/>
          </p:cNvPicPr>
          <p:nvPr/>
        </p:nvPicPr>
        <p:blipFill>
          <a:blip r:embed="rId5" cstate="print"/>
          <a:srcRect/>
          <a:stretch>
            <a:fillRect/>
          </a:stretch>
        </p:blipFill>
        <p:spPr bwMode="auto">
          <a:xfrm>
            <a:off x="9144000" y="2708275"/>
            <a:ext cx="904875" cy="790575"/>
          </a:xfrm>
          <a:prstGeom prst="rect">
            <a:avLst/>
          </a:prstGeom>
          <a:noFill/>
          <a:ln w="9525">
            <a:noFill/>
            <a:miter lim="800000"/>
            <a:headEnd/>
            <a:tailEnd/>
          </a:ln>
        </p:spPr>
      </p:pic>
      <p:sp>
        <p:nvSpPr>
          <p:cNvPr id="9"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Dorothy’s  story</a:t>
            </a:r>
          </a:p>
        </p:txBody>
      </p:sp>
      <p:sp>
        <p:nvSpPr>
          <p:cNvPr id="10" name="TextBox 9"/>
          <p:cNvSpPr txBox="1"/>
          <p:nvPr/>
        </p:nvSpPr>
        <p:spPr>
          <a:xfrm>
            <a:off x="395536" y="1916832"/>
            <a:ext cx="4968552" cy="1600438"/>
          </a:xfrm>
          <a:prstGeom prst="rect">
            <a:avLst/>
          </a:prstGeom>
          <a:noFill/>
        </p:spPr>
        <p:txBody>
          <a:bodyPr wrap="square" rtlCol="0">
            <a:spAutoFit/>
          </a:bodyPr>
          <a:lstStyle/>
          <a:p>
            <a:r>
              <a:rPr lang="en-GB" sz="1600" i="1" dirty="0" smtClean="0">
                <a:solidFill>
                  <a:srgbClr val="860000"/>
                </a:solidFill>
                <a:latin typeface="Comic Sans MS" pitchFamily="66" charset="0"/>
              </a:rPr>
              <a:t>When I was around 9 or 10 we were allowed to go on a barge as far as </a:t>
            </a:r>
            <a:r>
              <a:rPr lang="en-GB" sz="1600" i="1" dirty="0" err="1" smtClean="0">
                <a:solidFill>
                  <a:srgbClr val="860000"/>
                </a:solidFill>
                <a:latin typeface="Comic Sans MS" pitchFamily="66" charset="0"/>
              </a:rPr>
              <a:t>Edenderry</a:t>
            </a:r>
            <a:r>
              <a:rPr lang="en-GB" sz="1600" i="1" dirty="0" smtClean="0">
                <a:solidFill>
                  <a:srgbClr val="860000"/>
                </a:solidFill>
                <a:latin typeface="Comic Sans MS" pitchFamily="66" charset="0"/>
              </a:rPr>
              <a:t> and we would come back, usually we had wee old bicycles, old rackety things. The river men were lovely men, they looked after you, made sure you were all right.</a:t>
            </a:r>
          </a:p>
          <a:p>
            <a:endParaRPr lang="en-GB" dirty="0"/>
          </a:p>
        </p:txBody>
      </p:sp>
      <p:sp>
        <p:nvSpPr>
          <p:cNvPr id="11" name="TextBox 10"/>
          <p:cNvSpPr txBox="1"/>
          <p:nvPr/>
        </p:nvSpPr>
        <p:spPr>
          <a:xfrm>
            <a:off x="5436096" y="1916832"/>
            <a:ext cx="3240360" cy="4555093"/>
          </a:xfrm>
          <a:prstGeom prst="rect">
            <a:avLst/>
          </a:prstGeom>
          <a:noFill/>
        </p:spPr>
        <p:txBody>
          <a:bodyPr wrap="square" rtlCol="0">
            <a:spAutoFit/>
          </a:bodyPr>
          <a:lstStyle/>
          <a:p>
            <a:pPr algn="r"/>
            <a:r>
              <a:rPr lang="en-GB" sz="1600" i="1" dirty="0" smtClean="0">
                <a:solidFill>
                  <a:schemeClr val="accent1">
                    <a:lumMod val="25000"/>
                  </a:schemeClr>
                </a:solidFill>
                <a:latin typeface="Comic Sans MS" pitchFamily="66" charset="0"/>
              </a:rPr>
              <a:t>Only one man I remember had his wife with him, she was not like a woman: a very tough lady, she travelled with her husband, she wore dark, long clothes and was so sun tanned that she was nearly mahogany in colour.</a:t>
            </a:r>
          </a:p>
          <a:p>
            <a:pPr algn="r"/>
            <a:endParaRPr lang="en-GB" sz="1600" i="1" dirty="0" smtClean="0">
              <a:solidFill>
                <a:schemeClr val="accent1">
                  <a:lumMod val="25000"/>
                </a:schemeClr>
              </a:solidFill>
              <a:latin typeface="Comic Sans MS" pitchFamily="66" charset="0"/>
            </a:endParaRPr>
          </a:p>
          <a:p>
            <a:pPr algn="r"/>
            <a:r>
              <a:rPr lang="en-GB" sz="1600" i="1" dirty="0" smtClean="0">
                <a:solidFill>
                  <a:schemeClr val="accent1">
                    <a:lumMod val="25000"/>
                  </a:schemeClr>
                </a:solidFill>
                <a:latin typeface="Comic Sans MS" pitchFamily="66" charset="0"/>
              </a:rPr>
              <a:t>They managed; they had a wee stove in their cabins, they survived with very little in those days. I don’t remember children on the boats. They would nearly always have dogs, which would have got off at the locks to have a run around.</a:t>
            </a:r>
          </a:p>
          <a:p>
            <a:pPr algn="r"/>
            <a:endParaRPr lang="en-GB" sz="1600" dirty="0" smtClean="0">
              <a:latin typeface="Comic Sans MS" pitchFamily="66" charset="0"/>
            </a:endParaRPr>
          </a:p>
          <a:p>
            <a:pPr algn="r"/>
            <a:endParaRPr lang="en-GB" sz="1600" i="1" dirty="0">
              <a:solidFill>
                <a:schemeClr val="accent1">
                  <a:lumMod val="25000"/>
                </a:schemeClr>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sp>
        <p:nvSpPr>
          <p:cNvPr id="17411" name="Rectangle 3"/>
          <p:cNvSpPr>
            <a:spLocks noGrp="1" noChangeArrowheads="1"/>
          </p:cNvSpPr>
          <p:nvPr>
            <p:ph type="body" idx="1"/>
          </p:nvPr>
        </p:nvSpPr>
        <p:spPr>
          <a:xfrm>
            <a:off x="34925" y="3212977"/>
            <a:ext cx="5473179" cy="3645024"/>
          </a:xfrm>
        </p:spPr>
        <p:txBody>
          <a:bodyPr/>
          <a:lstStyle/>
          <a:p>
            <a:pPr eaLnBrk="1" hangingPunct="1">
              <a:buNone/>
            </a:pPr>
            <a:r>
              <a:rPr lang="en-GB" sz="2000" dirty="0" smtClean="0">
                <a:solidFill>
                  <a:schemeClr val="accent2"/>
                </a:solidFill>
              </a:rPr>
              <a:t>	</a:t>
            </a:r>
            <a:r>
              <a:rPr lang="en-GB" sz="2000" dirty="0" smtClean="0">
                <a:solidFill>
                  <a:schemeClr val="accent2">
                    <a:lumMod val="75000"/>
                  </a:schemeClr>
                </a:solidFill>
                <a:latin typeface="Comic Sans MS" pitchFamily="66" charset="0"/>
              </a:rPr>
              <a:t>The</a:t>
            </a:r>
            <a:r>
              <a:rPr lang="en-GB" sz="2000" dirty="0" smtClean="0">
                <a:latin typeface="Comic Sans MS" pitchFamily="66" charset="0"/>
              </a:rPr>
              <a:t> </a:t>
            </a:r>
            <a:r>
              <a:rPr lang="en-GB" sz="2000" dirty="0" smtClean="0">
                <a:solidFill>
                  <a:srgbClr val="860000"/>
                </a:solidFill>
                <a:latin typeface="Comic Sans MS" pitchFamily="66" charset="0"/>
              </a:rPr>
              <a:t>“barge horn” </a:t>
            </a:r>
            <a:r>
              <a:rPr lang="en-GB" sz="2000" dirty="0" smtClean="0">
                <a:solidFill>
                  <a:schemeClr val="accent2">
                    <a:lumMod val="75000"/>
                  </a:schemeClr>
                </a:solidFill>
                <a:latin typeface="Comic Sans MS" pitchFamily="66" charset="0"/>
              </a:rPr>
              <a:t>was used for </a:t>
            </a:r>
            <a:r>
              <a:rPr lang="en-GB" sz="2000" dirty="0" smtClean="0">
                <a:solidFill>
                  <a:srgbClr val="860000"/>
                </a:solidFill>
                <a:latin typeface="Comic Sans MS" pitchFamily="66" charset="0"/>
              </a:rPr>
              <a:t>alerting </a:t>
            </a:r>
            <a:r>
              <a:rPr lang="en-GB" sz="2000" dirty="0" smtClean="0">
                <a:solidFill>
                  <a:schemeClr val="accent2">
                    <a:lumMod val="75000"/>
                  </a:schemeClr>
                </a:solidFill>
                <a:latin typeface="Comic Sans MS" pitchFamily="66" charset="0"/>
              </a:rPr>
              <a:t>other lighters and letting lock keepers know that the lighters were approaching. The lock keepers would also use these, if they did not use the horns to</a:t>
            </a:r>
            <a:r>
              <a:rPr lang="en-GB" sz="2000" dirty="0" smtClean="0">
                <a:solidFill>
                  <a:srgbClr val="860000"/>
                </a:solidFill>
                <a:latin typeface="Comic Sans MS" pitchFamily="66" charset="0"/>
              </a:rPr>
              <a:t> alert </a:t>
            </a:r>
            <a:r>
              <a:rPr lang="en-GB" sz="2000" dirty="0" smtClean="0">
                <a:solidFill>
                  <a:schemeClr val="accent2">
                    <a:lumMod val="75000"/>
                  </a:schemeClr>
                </a:solidFill>
                <a:latin typeface="Comic Sans MS" pitchFamily="66" charset="0"/>
              </a:rPr>
              <a:t>the lighters they might have</a:t>
            </a:r>
            <a:r>
              <a:rPr lang="en-GB" sz="2000" dirty="0" smtClean="0">
                <a:solidFill>
                  <a:srgbClr val="860000"/>
                </a:solidFill>
                <a:latin typeface="Comic Sans MS" pitchFamily="66" charset="0"/>
              </a:rPr>
              <a:t> crashed </a:t>
            </a:r>
            <a:r>
              <a:rPr lang="en-GB" sz="2000" dirty="0" smtClean="0">
                <a:solidFill>
                  <a:schemeClr val="accent2">
                    <a:lumMod val="75000"/>
                  </a:schemeClr>
                </a:solidFill>
                <a:latin typeface="Comic Sans MS" pitchFamily="66" charset="0"/>
              </a:rPr>
              <a:t>which meant they would be fined by the Lagan Navigation Company inspectors.</a:t>
            </a:r>
            <a:endParaRPr lang="en-US" sz="2000" dirty="0" smtClean="0">
              <a:solidFill>
                <a:schemeClr val="accent2">
                  <a:lumMod val="75000"/>
                </a:schemeClr>
              </a:solidFill>
              <a:latin typeface="Comic Sans MS" pitchFamily="66" charset="0"/>
            </a:endParaRPr>
          </a:p>
          <a:p>
            <a:pPr eaLnBrk="1" hangingPunct="1">
              <a:buFontTx/>
              <a:buNone/>
            </a:pPr>
            <a:endParaRPr lang="en-US" sz="2000" dirty="0" smtClean="0">
              <a:solidFill>
                <a:schemeClr val="accent2">
                  <a:lumMod val="75000"/>
                </a:schemeClr>
              </a:solidFill>
              <a:latin typeface="Comic Sans MS" pitchFamily="66" charset="0"/>
            </a:endParaRPr>
          </a:p>
        </p:txBody>
      </p:sp>
      <p:pic>
        <p:nvPicPr>
          <p:cNvPr id="17412" name="Picture 4" descr="http://ambitaa6.miniserver.com/~lagancan/wp-content/uploads/2009/09/Inspection-Boat-amended1.jpg"/>
          <p:cNvPicPr>
            <a:picLocks noChangeAspect="1" noChangeArrowheads="1"/>
          </p:cNvPicPr>
          <p:nvPr/>
        </p:nvPicPr>
        <p:blipFill>
          <a:blip r:embed="rId4" cstate="print"/>
          <a:stretch>
            <a:fillRect/>
          </a:stretch>
        </p:blipFill>
        <p:spPr bwMode="auto">
          <a:xfrm>
            <a:off x="5724128" y="3429000"/>
            <a:ext cx="2876922" cy="2036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The ‘Barge Horn’</a:t>
            </a:r>
          </a:p>
        </p:txBody>
      </p:sp>
      <p:sp>
        <p:nvSpPr>
          <p:cNvPr id="10" name="TextBox 9"/>
          <p:cNvSpPr txBox="1"/>
          <p:nvPr/>
        </p:nvSpPr>
        <p:spPr>
          <a:xfrm>
            <a:off x="395536" y="1124744"/>
            <a:ext cx="7992888" cy="2215991"/>
          </a:xfrm>
          <a:prstGeom prst="rect">
            <a:avLst/>
          </a:prstGeom>
          <a:noFill/>
        </p:spPr>
        <p:txBody>
          <a:bodyPr wrap="square" rtlCol="0">
            <a:spAutoFit/>
          </a:bodyPr>
          <a:lstStyle/>
          <a:p>
            <a:r>
              <a:rPr lang="en-US" sz="2000" dirty="0" smtClean="0">
                <a:solidFill>
                  <a:schemeClr val="accent2">
                    <a:lumMod val="75000"/>
                  </a:schemeClr>
                </a:solidFill>
                <a:latin typeface="Comic Sans MS" pitchFamily="66" charset="0"/>
              </a:rPr>
              <a:t>There are a number of </a:t>
            </a:r>
            <a:r>
              <a:rPr lang="en-US" sz="2000" dirty="0" err="1" smtClean="0">
                <a:solidFill>
                  <a:schemeClr val="accent2">
                    <a:lumMod val="75000"/>
                  </a:schemeClr>
                </a:solidFill>
                <a:latin typeface="Comic Sans MS" pitchFamily="66" charset="0"/>
              </a:rPr>
              <a:t>artefacts</a:t>
            </a:r>
            <a:r>
              <a:rPr lang="en-US" sz="2000" dirty="0" smtClean="0">
                <a:solidFill>
                  <a:schemeClr val="accent2">
                    <a:lumMod val="75000"/>
                  </a:schemeClr>
                </a:solidFill>
                <a:latin typeface="Comic Sans MS" pitchFamily="66" charset="0"/>
              </a:rPr>
              <a:t> important to the Lagan Navigation system . </a:t>
            </a:r>
          </a:p>
          <a:p>
            <a:endParaRPr lang="en-US" sz="2000" dirty="0" smtClean="0">
              <a:solidFill>
                <a:schemeClr val="accent2">
                  <a:lumMod val="75000"/>
                </a:schemeClr>
              </a:solidFill>
              <a:latin typeface="Comic Sans MS" pitchFamily="66" charset="0"/>
            </a:endParaRPr>
          </a:p>
          <a:p>
            <a:r>
              <a:rPr lang="en-US" sz="2000" dirty="0" smtClean="0">
                <a:solidFill>
                  <a:schemeClr val="accent2">
                    <a:lumMod val="75000"/>
                  </a:schemeClr>
                </a:solidFill>
                <a:latin typeface="Comic Sans MS" pitchFamily="66" charset="0"/>
              </a:rPr>
              <a:t>An </a:t>
            </a:r>
            <a:r>
              <a:rPr lang="en-US" sz="2000" dirty="0" smtClean="0">
                <a:solidFill>
                  <a:srgbClr val="860000"/>
                </a:solidFill>
                <a:latin typeface="Comic Sans MS" pitchFamily="66" charset="0"/>
              </a:rPr>
              <a:t>“</a:t>
            </a:r>
            <a:r>
              <a:rPr lang="en-US" sz="2000" i="1" dirty="0" err="1" smtClean="0">
                <a:solidFill>
                  <a:srgbClr val="860000"/>
                </a:solidFill>
                <a:latin typeface="Comic Sans MS" pitchFamily="66" charset="0"/>
              </a:rPr>
              <a:t>artefact</a:t>
            </a:r>
            <a:r>
              <a:rPr lang="en-US" sz="2000" dirty="0" smtClean="0">
                <a:solidFill>
                  <a:srgbClr val="860000"/>
                </a:solidFill>
                <a:latin typeface="Comic Sans MS" pitchFamily="66" charset="0"/>
              </a:rPr>
              <a:t>” </a:t>
            </a:r>
            <a:r>
              <a:rPr lang="en-US" sz="2000" dirty="0" smtClean="0">
                <a:solidFill>
                  <a:schemeClr val="accent2">
                    <a:lumMod val="75000"/>
                  </a:schemeClr>
                </a:solidFill>
                <a:latin typeface="Comic Sans MS" pitchFamily="66" charset="0"/>
              </a:rPr>
              <a:t>is an object made by a human, especially one that has historical or cultural value. All of these objects were used on the canal.</a:t>
            </a:r>
          </a:p>
          <a:p>
            <a:endParaRPr lang="en-GB"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10" descr="pptground.jpg"/>
          <p:cNvPicPr>
            <a:picLocks noChangeAspect="1"/>
          </p:cNvPicPr>
          <p:nvPr/>
        </p:nvPicPr>
        <p:blipFill>
          <a:blip r:embed="rId3" cstate="print"/>
          <a:srcRect/>
          <a:stretch>
            <a:fillRect/>
          </a:stretch>
        </p:blipFill>
        <p:spPr bwMode="auto">
          <a:xfrm>
            <a:off x="0" y="5854700"/>
            <a:ext cx="9144000" cy="1030288"/>
          </a:xfrm>
          <a:prstGeom prst="rect">
            <a:avLst/>
          </a:prstGeom>
          <a:noFill/>
          <a:ln w="9525">
            <a:noFill/>
            <a:miter lim="800000"/>
            <a:headEnd/>
            <a:tailEnd/>
          </a:ln>
        </p:spPr>
      </p:pic>
      <p:sp>
        <p:nvSpPr>
          <p:cNvPr id="19460" name="Text Box 4"/>
          <p:cNvSpPr txBox="1">
            <a:spLocks noChangeArrowheads="1"/>
          </p:cNvSpPr>
          <p:nvPr/>
        </p:nvSpPr>
        <p:spPr bwMode="auto">
          <a:xfrm>
            <a:off x="467543" y="5229200"/>
            <a:ext cx="8425631" cy="936104"/>
          </a:xfrm>
          <a:prstGeom prst="rect">
            <a:avLst/>
          </a:prstGeom>
          <a:noFill/>
          <a:ln w="9525">
            <a:noFill/>
            <a:miter lim="800000"/>
            <a:headEnd/>
            <a:tailEnd/>
          </a:ln>
        </p:spPr>
        <p:txBody>
          <a:bodyPr/>
          <a:lstStyle/>
          <a:p>
            <a:r>
              <a:rPr lang="en-US" dirty="0">
                <a:solidFill>
                  <a:schemeClr val="accent2">
                    <a:lumMod val="75000"/>
                  </a:schemeClr>
                </a:solidFill>
                <a:latin typeface="Comic Sans MS" pitchFamily="66" charset="0"/>
              </a:rPr>
              <a:t>The lighters could not drink the river water due to the pollution caused by the industry on the Lagan. It would be carried with them in these barrels or “breakers”, every lighter had at least one on board.</a:t>
            </a:r>
            <a:endParaRPr lang="en-US" dirty="0">
              <a:solidFill>
                <a:schemeClr val="accent2">
                  <a:lumMod val="75000"/>
                </a:schemeClr>
              </a:solidFill>
            </a:endParaRPr>
          </a:p>
        </p:txBody>
      </p:sp>
      <p:sp>
        <p:nvSpPr>
          <p:cNvPr id="19465" name="Text Box 9"/>
          <p:cNvSpPr txBox="1">
            <a:spLocks noChangeArrowheads="1"/>
          </p:cNvSpPr>
          <p:nvPr/>
        </p:nvSpPr>
        <p:spPr bwMode="auto">
          <a:xfrm>
            <a:off x="611560" y="3573016"/>
            <a:ext cx="1224086" cy="720079"/>
          </a:xfrm>
          <a:prstGeom prst="rect">
            <a:avLst/>
          </a:prstGeom>
          <a:solidFill>
            <a:srgbClr val="FFFFFF"/>
          </a:solidFill>
          <a:ln w="9525">
            <a:solidFill>
              <a:srgbClr val="000000"/>
            </a:solidFill>
            <a:miter lim="800000"/>
            <a:headEnd/>
            <a:tailEnd/>
          </a:ln>
        </p:spPr>
        <p:txBody>
          <a:bodyPr/>
          <a:lstStyle/>
          <a:p>
            <a:pPr algn="ctr"/>
            <a:r>
              <a:rPr lang="en-GB" sz="1200" b="1" dirty="0">
                <a:solidFill>
                  <a:srgbClr val="860000"/>
                </a:solidFill>
                <a:latin typeface="Comic Sans MS" pitchFamily="66" charset="0"/>
              </a:rPr>
              <a:t>Breaker for carrying fresh water</a:t>
            </a:r>
            <a:endParaRPr lang="en-US" sz="1200" b="1" dirty="0">
              <a:solidFill>
                <a:srgbClr val="860000"/>
              </a:solidFill>
            </a:endParaRPr>
          </a:p>
        </p:txBody>
      </p:sp>
      <p:sp>
        <p:nvSpPr>
          <p:cNvPr id="19466" name="Text Box 10"/>
          <p:cNvSpPr txBox="1">
            <a:spLocks noChangeArrowheads="1"/>
          </p:cNvSpPr>
          <p:nvPr/>
        </p:nvSpPr>
        <p:spPr bwMode="auto">
          <a:xfrm>
            <a:off x="6516217" y="3429000"/>
            <a:ext cx="1296144" cy="504056"/>
          </a:xfrm>
          <a:prstGeom prst="rect">
            <a:avLst/>
          </a:prstGeom>
          <a:solidFill>
            <a:srgbClr val="FFFFFF"/>
          </a:solidFill>
          <a:ln w="9525">
            <a:solidFill>
              <a:srgbClr val="000000"/>
            </a:solidFill>
            <a:miter lim="800000"/>
            <a:headEnd/>
            <a:tailEnd/>
          </a:ln>
        </p:spPr>
        <p:txBody>
          <a:bodyPr/>
          <a:lstStyle/>
          <a:p>
            <a:pPr algn="ctr"/>
            <a:r>
              <a:rPr lang="en-GB" sz="1200" b="1" dirty="0">
                <a:solidFill>
                  <a:srgbClr val="860000"/>
                </a:solidFill>
                <a:latin typeface="Comic Sans MS" pitchFamily="66" charset="0"/>
              </a:rPr>
              <a:t>Cabin for accommodation</a:t>
            </a:r>
            <a:r>
              <a:rPr lang="en-GB" sz="1200" dirty="0">
                <a:solidFill>
                  <a:srgbClr val="860000"/>
                </a:solidFill>
                <a:latin typeface="Comic Sans MS" pitchFamily="66" charset="0"/>
              </a:rPr>
              <a:t> </a:t>
            </a:r>
            <a:endParaRPr lang="en-US" sz="1200" dirty="0">
              <a:solidFill>
                <a:srgbClr val="860000"/>
              </a:solidFill>
            </a:endParaRPr>
          </a:p>
        </p:txBody>
      </p:sp>
      <p:sp>
        <p:nvSpPr>
          <p:cNvPr id="19467" name="Text Box 11"/>
          <p:cNvSpPr txBox="1">
            <a:spLocks noChangeArrowheads="1"/>
          </p:cNvSpPr>
          <p:nvPr/>
        </p:nvSpPr>
        <p:spPr bwMode="auto">
          <a:xfrm>
            <a:off x="6516216" y="2708920"/>
            <a:ext cx="757237" cy="355600"/>
          </a:xfrm>
          <a:prstGeom prst="rect">
            <a:avLst/>
          </a:prstGeom>
          <a:solidFill>
            <a:srgbClr val="FFFFFF"/>
          </a:solidFill>
          <a:ln w="9525">
            <a:solidFill>
              <a:srgbClr val="000000"/>
            </a:solidFill>
            <a:miter lim="800000"/>
            <a:headEnd/>
            <a:tailEnd/>
          </a:ln>
        </p:spPr>
        <p:txBody>
          <a:bodyPr/>
          <a:lstStyle/>
          <a:p>
            <a:r>
              <a:rPr lang="en-GB" sz="1200" b="1" dirty="0">
                <a:solidFill>
                  <a:srgbClr val="860000"/>
                </a:solidFill>
                <a:latin typeface="Comic Sans MS" pitchFamily="66" charset="0"/>
              </a:rPr>
              <a:t>Cargo</a:t>
            </a:r>
            <a:endParaRPr lang="en-US" b="1" dirty="0">
              <a:solidFill>
                <a:srgbClr val="860000"/>
              </a:solidFill>
            </a:endParaRPr>
          </a:p>
        </p:txBody>
      </p:sp>
      <p:pic>
        <p:nvPicPr>
          <p:cNvPr id="19468" name="Picture 12" descr="Best ever lighter picture"/>
          <p:cNvPicPr>
            <a:picLocks noChangeAspect="1" noChangeArrowheads="1"/>
          </p:cNvPicPr>
          <p:nvPr/>
        </p:nvPicPr>
        <p:blipFill>
          <a:blip r:embed="rId4" cstate="print"/>
          <a:srcRect/>
          <a:stretch>
            <a:fillRect/>
          </a:stretch>
        </p:blipFill>
        <p:spPr bwMode="auto">
          <a:xfrm>
            <a:off x="2339752" y="2060848"/>
            <a:ext cx="3919943"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9" name="Line 13"/>
          <p:cNvSpPr>
            <a:spLocks noChangeShapeType="1"/>
          </p:cNvSpPr>
          <p:nvPr/>
        </p:nvSpPr>
        <p:spPr bwMode="auto">
          <a:xfrm flipH="1">
            <a:off x="3492500" y="3573016"/>
            <a:ext cx="3023716" cy="719584"/>
          </a:xfrm>
          <a:prstGeom prst="line">
            <a:avLst/>
          </a:prstGeom>
          <a:noFill/>
          <a:ln w="9525">
            <a:solidFill>
              <a:srgbClr val="FF0000"/>
            </a:solidFill>
            <a:round/>
            <a:headEnd/>
            <a:tailEnd type="triangle" w="med" len="med"/>
          </a:ln>
        </p:spPr>
        <p:txBody>
          <a:bodyPr/>
          <a:lstStyle/>
          <a:p>
            <a:endParaRPr lang="en-GB"/>
          </a:p>
        </p:txBody>
      </p:sp>
      <p:sp>
        <p:nvSpPr>
          <p:cNvPr id="19470" name="Line 14"/>
          <p:cNvSpPr>
            <a:spLocks noChangeShapeType="1"/>
          </p:cNvSpPr>
          <p:nvPr/>
        </p:nvSpPr>
        <p:spPr bwMode="auto">
          <a:xfrm flipH="1">
            <a:off x="3779838" y="2852936"/>
            <a:ext cx="2736378" cy="1223764"/>
          </a:xfrm>
          <a:prstGeom prst="line">
            <a:avLst/>
          </a:prstGeom>
          <a:noFill/>
          <a:ln w="9525">
            <a:solidFill>
              <a:srgbClr val="FF0000"/>
            </a:solidFill>
            <a:round/>
            <a:headEnd/>
            <a:tailEnd type="triangle" w="med" len="med"/>
          </a:ln>
        </p:spPr>
        <p:txBody>
          <a:bodyPr/>
          <a:lstStyle/>
          <a:p>
            <a:endParaRPr lang="en-GB"/>
          </a:p>
        </p:txBody>
      </p:sp>
      <p:sp>
        <p:nvSpPr>
          <p:cNvPr id="19471" name="Line 15"/>
          <p:cNvSpPr>
            <a:spLocks noChangeShapeType="1"/>
          </p:cNvSpPr>
          <p:nvPr/>
        </p:nvSpPr>
        <p:spPr bwMode="auto">
          <a:xfrm>
            <a:off x="1835696" y="3717032"/>
            <a:ext cx="936079" cy="518418"/>
          </a:xfrm>
          <a:prstGeom prst="line">
            <a:avLst/>
          </a:prstGeom>
          <a:noFill/>
          <a:ln w="9525">
            <a:solidFill>
              <a:srgbClr val="FF0000"/>
            </a:solidFill>
            <a:round/>
            <a:headEnd/>
            <a:tailEnd type="triangle" w="med" len="med"/>
          </a:ln>
        </p:spPr>
        <p:txBody>
          <a:bodyPr/>
          <a:lstStyle/>
          <a:p>
            <a:endParaRPr lang="en-GB"/>
          </a:p>
        </p:txBody>
      </p:sp>
      <p:sp>
        <p:nvSpPr>
          <p:cNvPr id="19473" name="Rectangle 17"/>
          <p:cNvSpPr>
            <a:spLocks noChangeArrowheads="1"/>
          </p:cNvSpPr>
          <p:nvPr/>
        </p:nvSpPr>
        <p:spPr bwMode="auto">
          <a:xfrm>
            <a:off x="395535" y="980728"/>
            <a:ext cx="8136905" cy="923330"/>
          </a:xfrm>
          <a:prstGeom prst="rect">
            <a:avLst/>
          </a:prstGeom>
          <a:noFill/>
          <a:ln w="9525">
            <a:noFill/>
            <a:miter lim="800000"/>
            <a:headEnd/>
            <a:tailEnd/>
          </a:ln>
        </p:spPr>
        <p:txBody>
          <a:bodyPr wrap="square" anchor="ctr">
            <a:spAutoFit/>
          </a:bodyPr>
          <a:lstStyle/>
          <a:p>
            <a:r>
              <a:rPr lang="en-GB" dirty="0">
                <a:solidFill>
                  <a:schemeClr val="accent2">
                    <a:lumMod val="75000"/>
                  </a:schemeClr>
                </a:solidFill>
                <a:latin typeface="Comic Sans MS" pitchFamily="66" charset="0"/>
              </a:rPr>
              <a:t>The main cargo on the boats would have been coal which, powered the factories and mills in the Lagan Valley. Other cargo included flour, turf, tiles, sand and farm produce. </a:t>
            </a:r>
          </a:p>
        </p:txBody>
      </p:sp>
      <p:sp>
        <p:nvSpPr>
          <p:cNvPr id="10253" name="Line 18"/>
          <p:cNvSpPr>
            <a:spLocks noChangeShapeType="1"/>
          </p:cNvSpPr>
          <p:nvPr/>
        </p:nvSpPr>
        <p:spPr bwMode="auto">
          <a:xfrm>
            <a:off x="2195735" y="3068959"/>
            <a:ext cx="1439639" cy="720403"/>
          </a:xfrm>
          <a:prstGeom prst="line">
            <a:avLst/>
          </a:prstGeom>
          <a:noFill/>
          <a:ln w="9525">
            <a:solidFill>
              <a:srgbClr val="FF0000"/>
            </a:solidFill>
            <a:round/>
            <a:headEnd/>
            <a:tailEnd type="triangle" w="med" len="med"/>
          </a:ln>
        </p:spPr>
        <p:txBody>
          <a:bodyPr/>
          <a:lstStyle/>
          <a:p>
            <a:endParaRPr lang="en-GB"/>
          </a:p>
        </p:txBody>
      </p:sp>
      <p:sp>
        <p:nvSpPr>
          <p:cNvPr id="19476" name="Text Box 20"/>
          <p:cNvSpPr txBox="1">
            <a:spLocks noChangeArrowheads="1"/>
          </p:cNvSpPr>
          <p:nvPr/>
        </p:nvSpPr>
        <p:spPr bwMode="auto">
          <a:xfrm>
            <a:off x="539552" y="2564904"/>
            <a:ext cx="1656184" cy="504055"/>
          </a:xfrm>
          <a:prstGeom prst="rect">
            <a:avLst/>
          </a:prstGeom>
          <a:solidFill>
            <a:srgbClr val="FFFFFF"/>
          </a:solidFill>
          <a:ln w="9525">
            <a:solidFill>
              <a:srgbClr val="000000"/>
            </a:solidFill>
            <a:miter lim="800000"/>
            <a:headEnd/>
            <a:tailEnd/>
          </a:ln>
        </p:spPr>
        <p:txBody>
          <a:bodyPr/>
          <a:lstStyle/>
          <a:p>
            <a:pPr algn="ctr"/>
            <a:r>
              <a:rPr lang="en-GB" sz="1200" b="1" dirty="0">
                <a:solidFill>
                  <a:srgbClr val="860000"/>
                </a:solidFill>
                <a:latin typeface="Comic Sans MS" pitchFamily="66" charset="0"/>
              </a:rPr>
              <a:t>Sails used to cross Lough Neagh</a:t>
            </a:r>
            <a:endParaRPr lang="en-US" sz="1200" b="1" dirty="0">
              <a:solidFill>
                <a:srgbClr val="860000"/>
              </a:solidFill>
            </a:endParaRPr>
          </a:p>
        </p:txBody>
      </p:sp>
      <p:sp>
        <p:nvSpPr>
          <p:cNvPr id="15" name="Rectangle 2"/>
          <p:cNvSpPr txBox="1">
            <a:spLocks noChangeArrowheads="1"/>
          </p:cNvSpPr>
          <p:nvPr/>
        </p:nvSpPr>
        <p:spPr bwMode="auto">
          <a:xfrm>
            <a:off x="457200" y="-993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002060"/>
                </a:solidFill>
                <a:effectLst/>
                <a:uLnTx/>
                <a:uFillTx/>
                <a:latin typeface="Comic Sans MS" pitchFamily="66" charset="0"/>
                <a:ea typeface="+mj-ea"/>
                <a:cs typeface="+mj-cs"/>
              </a:rPr>
              <a:t>‘Breakers’</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881</TotalTime>
  <Words>828</Words>
  <Application>Microsoft Office PowerPoint</Application>
  <PresentationFormat>On-screen Show (4:3)</PresentationFormat>
  <Paragraphs>67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LVRP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Lagan Navigation</dc:title>
  <dc:creator>Administrator</dc:creator>
  <cp:lastModifiedBy>hris Best</cp:lastModifiedBy>
  <cp:revision>39</cp:revision>
  <dcterms:created xsi:type="dcterms:W3CDTF">2010-11-02T09:33:49Z</dcterms:created>
  <dcterms:modified xsi:type="dcterms:W3CDTF">2011-07-06T13:59:05Z</dcterms:modified>
</cp:coreProperties>
</file>