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5" r:id="rId2"/>
    <p:sldId id="257" r:id="rId3"/>
    <p:sldId id="258" r:id="rId4"/>
    <p:sldId id="265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0966EC-B569-4186-8F3D-0040F1668527}" type="datetimeFigureOut">
              <a:rPr lang="en-GB" smtClean="0"/>
              <a:t>05/07/2011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37D432-DCB4-4BC3-87D1-7D2DB74A0353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CE2BA4-BEAA-4D89-BBB4-7F995E1B1FC9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0AB655-EBB7-4011-9931-5E1CF1D12660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F03C-10A1-482A-AB75-C4309049E5A2}" type="datetimeFigureOut">
              <a:rPr lang="en-GB" smtClean="0"/>
              <a:t>05/07/2011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1E350-C162-458E-9144-0E3623D9ADB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F03C-10A1-482A-AB75-C4309049E5A2}" type="datetimeFigureOut">
              <a:rPr lang="en-GB" smtClean="0"/>
              <a:t>05/07/2011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1E350-C162-458E-9144-0E3623D9ADB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F03C-10A1-482A-AB75-C4309049E5A2}" type="datetimeFigureOut">
              <a:rPr lang="en-GB" smtClean="0"/>
              <a:t>05/07/2011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1E350-C162-458E-9144-0E3623D9ADB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F03C-10A1-482A-AB75-C4309049E5A2}" type="datetimeFigureOut">
              <a:rPr lang="en-GB" smtClean="0"/>
              <a:t>05/07/2011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1E350-C162-458E-9144-0E3623D9ADB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F03C-10A1-482A-AB75-C4309049E5A2}" type="datetimeFigureOut">
              <a:rPr lang="en-GB" smtClean="0"/>
              <a:t>05/07/2011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1E350-C162-458E-9144-0E3623D9ADB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F03C-10A1-482A-AB75-C4309049E5A2}" type="datetimeFigureOut">
              <a:rPr lang="en-GB" smtClean="0"/>
              <a:t>05/07/2011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1E350-C162-458E-9144-0E3623D9ADB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F03C-10A1-482A-AB75-C4309049E5A2}" type="datetimeFigureOut">
              <a:rPr lang="en-GB" smtClean="0"/>
              <a:t>05/07/2011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1E350-C162-458E-9144-0E3623D9ADB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F03C-10A1-482A-AB75-C4309049E5A2}" type="datetimeFigureOut">
              <a:rPr lang="en-GB" smtClean="0"/>
              <a:t>05/07/2011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1E350-C162-458E-9144-0E3623D9ADB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F03C-10A1-482A-AB75-C4309049E5A2}" type="datetimeFigureOut">
              <a:rPr lang="en-GB" smtClean="0"/>
              <a:t>05/07/2011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1E350-C162-458E-9144-0E3623D9ADB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F03C-10A1-482A-AB75-C4309049E5A2}" type="datetimeFigureOut">
              <a:rPr lang="en-GB" smtClean="0"/>
              <a:t>05/07/2011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1E350-C162-458E-9144-0E3623D9ADB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F03C-10A1-482A-AB75-C4309049E5A2}" type="datetimeFigureOut">
              <a:rPr lang="en-GB" smtClean="0"/>
              <a:t>05/07/2011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1E350-C162-458E-9144-0E3623D9ADB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0F03C-10A1-482A-AB75-C4309049E5A2}" type="datetimeFigureOut">
              <a:rPr lang="en-GB" smtClean="0"/>
              <a:t>05/07/2011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1E350-C162-458E-9144-0E3623D9ADB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7.png"/><Relationship Id="rId7" Type="http://schemas.openxmlformats.org/officeDocument/2006/relationships/image" Target="../media/image23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8.wmf"/><Relationship Id="rId10" Type="http://schemas.openxmlformats.org/officeDocument/2006/relationships/image" Target="../media/image30.wmf"/><Relationship Id="rId4" Type="http://schemas.openxmlformats.org/officeDocument/2006/relationships/image" Target="../media/image18.png"/><Relationship Id="rId9" Type="http://schemas.openxmlformats.org/officeDocument/2006/relationships/image" Target="../media/image2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10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gi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5" descr="pptground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4460875"/>
            <a:ext cx="9144000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18" descr="pptkingfisher.pn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333375"/>
            <a:ext cx="3743325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ounded Rectangle 17"/>
          <p:cNvSpPr/>
          <p:nvPr/>
        </p:nvSpPr>
        <p:spPr>
          <a:xfrm>
            <a:off x="3851275" y="1484313"/>
            <a:ext cx="4465638" cy="266541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001">
            <a:schemeClr val="lt1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492500" y="2349500"/>
            <a:ext cx="5040313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6000" dirty="0" err="1">
                <a:solidFill>
                  <a:schemeClr val="tx2"/>
                </a:solidFill>
                <a:latin typeface="Tempus Sans ITC" pitchFamily="82" charset="0"/>
              </a:rPr>
              <a:t>Minibeasts</a:t>
            </a:r>
            <a:endParaRPr lang="en-US" sz="6000" dirty="0">
              <a:solidFill>
                <a:schemeClr val="tx2"/>
              </a:solidFill>
              <a:latin typeface="Tempus Sans ITC" pitchFamily="82" charset="0"/>
            </a:endParaRPr>
          </a:p>
        </p:txBody>
      </p:sp>
      <p:pic>
        <p:nvPicPr>
          <p:cNvPr id="2054" name="Picture 20" descr="pptLaganValley.pn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164388" y="6219825"/>
            <a:ext cx="17145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TextBox 21"/>
          <p:cNvSpPr txBox="1">
            <a:spLocks noChangeArrowheads="1"/>
          </p:cNvSpPr>
          <p:nvPr/>
        </p:nvSpPr>
        <p:spPr bwMode="auto">
          <a:xfrm>
            <a:off x="250825" y="6165850"/>
            <a:ext cx="63373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 b="1">
                <a:solidFill>
                  <a:schemeClr val="bg1"/>
                </a:solidFill>
                <a:latin typeface="Tempus Sans ITC" pitchFamily="82" charset="0"/>
              </a:rPr>
              <a:t>www.laganvalleylearning.co.uk</a:t>
            </a:r>
          </a:p>
        </p:txBody>
      </p:sp>
      <p:pic>
        <p:nvPicPr>
          <p:cNvPr id="2056" name="Picture 22" descr="pptlaganscape.pn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131050" y="188913"/>
            <a:ext cx="17319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 descr="MCj04366820000[1]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051050" y="3284538"/>
            <a:ext cx="1444625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3" descr="MCj04380230000[1]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067175" y="476250"/>
            <a:ext cx="1592263" cy="159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ptground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854700"/>
            <a:ext cx="9144000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8458" y="-65316"/>
            <a:ext cx="7772400" cy="1099459"/>
          </a:xfrm>
        </p:spPr>
        <p:txBody>
          <a:bodyPr>
            <a:normAutofit/>
          </a:bodyPr>
          <a:lstStyle/>
          <a:p>
            <a:r>
              <a:rPr lang="en-GB" sz="3000" dirty="0" smtClean="0">
                <a:solidFill>
                  <a:schemeClr val="tx2"/>
                </a:solidFill>
                <a:latin typeface="Comic Sans MS" pitchFamily="66" charset="0"/>
              </a:rPr>
              <a:t>Earthworms</a:t>
            </a:r>
            <a:endParaRPr lang="en-GB" sz="30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06886" y="1016904"/>
            <a:ext cx="4095743" cy="4545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Earthworms live in the soil.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They have soft bodies that are made of segments.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They eat soil and make it healthy for trees and plants to grow.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They have a mouth but no eyes or nose.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7" name="Picture 8" descr="Earthworm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61857" y="1087895"/>
            <a:ext cx="3526312" cy="27329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4932363" y="4149725"/>
            <a:ext cx="38877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Can you think of anything that  might eat worms?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ptground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854700"/>
            <a:ext cx="9144000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8458" y="-65316"/>
            <a:ext cx="7772400" cy="1099459"/>
          </a:xfrm>
        </p:spPr>
        <p:txBody>
          <a:bodyPr>
            <a:normAutofit/>
          </a:bodyPr>
          <a:lstStyle/>
          <a:p>
            <a:r>
              <a:rPr lang="en-GB" sz="3000" dirty="0" smtClean="0">
                <a:solidFill>
                  <a:schemeClr val="tx2"/>
                </a:solidFill>
                <a:latin typeface="Comic Sans MS" pitchFamily="66" charset="0"/>
              </a:rPr>
              <a:t>Insects</a:t>
            </a:r>
            <a:endParaRPr lang="en-GB" sz="30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6056" y="1034783"/>
            <a:ext cx="4713515" cy="4832617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GB" sz="2000" dirty="0">
                <a:solidFill>
                  <a:schemeClr val="tx2"/>
                </a:solidFill>
                <a:latin typeface="Comic Sans MS" pitchFamily="66" charset="0"/>
              </a:rPr>
              <a:t>Insects have 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6 legs.</a:t>
            </a:r>
          </a:p>
          <a:p>
            <a:pPr algn="l">
              <a:lnSpc>
                <a:spcPct val="90000"/>
              </a:lnSpc>
              <a:defRPr/>
            </a:pPr>
            <a:endParaRPr lang="en-GB" sz="2000" dirty="0">
              <a:solidFill>
                <a:schemeClr val="tx2"/>
              </a:solidFill>
              <a:latin typeface="Comic Sans MS" pitchFamily="66" charset="0"/>
            </a:endParaRPr>
          </a:p>
          <a:p>
            <a:pPr algn="l">
              <a:lnSpc>
                <a:spcPct val="90000"/>
              </a:lnSpc>
              <a:defRPr/>
            </a:pPr>
            <a:r>
              <a:rPr lang="en-GB" sz="2000" dirty="0">
                <a:solidFill>
                  <a:schemeClr val="tx2"/>
                </a:solidFill>
                <a:latin typeface="Comic Sans MS" pitchFamily="66" charset="0"/>
              </a:rPr>
              <a:t>They have feelers called 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antennae</a:t>
            </a:r>
            <a:r>
              <a:rPr lang="en-GB" sz="2000" dirty="0">
                <a:solidFill>
                  <a:schemeClr val="tx2"/>
                </a:solidFill>
                <a:latin typeface="Comic Sans MS" pitchFamily="66" charset="0"/>
              </a:rPr>
              <a:t> to smell and feel.</a:t>
            </a:r>
          </a:p>
          <a:p>
            <a:pPr algn="l">
              <a:lnSpc>
                <a:spcPct val="90000"/>
              </a:lnSpc>
              <a:defRPr/>
            </a:pPr>
            <a:endParaRPr lang="en-GB" sz="2000" dirty="0">
              <a:solidFill>
                <a:schemeClr val="tx2"/>
              </a:solidFill>
              <a:latin typeface="Comic Sans MS" pitchFamily="66" charset="0"/>
            </a:endParaRPr>
          </a:p>
          <a:p>
            <a:pPr algn="l">
              <a:lnSpc>
                <a:spcPct val="90000"/>
              </a:lnSpc>
              <a:defRPr/>
            </a:pPr>
            <a:r>
              <a:rPr lang="en-GB" sz="2000" dirty="0">
                <a:solidFill>
                  <a:schemeClr val="tx2"/>
                </a:solidFill>
                <a:latin typeface="Comic Sans MS" pitchFamily="66" charset="0"/>
              </a:rPr>
              <a:t>Insects have 3 body parts</a:t>
            </a:r>
          </a:p>
          <a:p>
            <a:pPr algn="l">
              <a:lnSpc>
                <a:spcPct val="90000"/>
              </a:lnSpc>
              <a:defRPr/>
            </a:pPr>
            <a:r>
              <a:rPr lang="en-GB" sz="2000" dirty="0">
                <a:solidFill>
                  <a:schemeClr val="tx2"/>
                </a:solidFill>
                <a:latin typeface="Comic Sans MS" pitchFamily="66" charset="0"/>
              </a:rPr>
              <a:t>		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Head</a:t>
            </a:r>
          </a:p>
          <a:p>
            <a:pPr algn="l">
              <a:lnSpc>
                <a:spcPct val="90000"/>
              </a:lnSpc>
              <a:defRPr/>
            </a:pP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		Thorax (Belly)</a:t>
            </a:r>
          </a:p>
          <a:p>
            <a:pPr algn="l">
              <a:lnSpc>
                <a:spcPct val="90000"/>
              </a:lnSpc>
              <a:defRPr/>
            </a:pP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		Abdomen (Bottom)</a:t>
            </a:r>
          </a:p>
          <a:p>
            <a:pPr algn="l">
              <a:lnSpc>
                <a:spcPct val="90000"/>
              </a:lnSpc>
              <a:defRPr/>
            </a:pPr>
            <a:endParaRPr lang="en-GB" sz="2000" dirty="0">
              <a:solidFill>
                <a:schemeClr val="tx2"/>
              </a:solidFill>
              <a:latin typeface="Comic Sans MS" pitchFamily="66" charset="0"/>
            </a:endParaRPr>
          </a:p>
          <a:p>
            <a:pPr algn="l">
              <a:lnSpc>
                <a:spcPct val="90000"/>
              </a:lnSpc>
              <a:defRPr/>
            </a:pPr>
            <a:r>
              <a:rPr lang="en-GB" sz="2000" dirty="0">
                <a:solidFill>
                  <a:schemeClr val="tx2"/>
                </a:solidFill>
                <a:latin typeface="Comic Sans MS" pitchFamily="66" charset="0"/>
              </a:rPr>
              <a:t>Some insects have wings.</a:t>
            </a:r>
          </a:p>
          <a:p>
            <a:pPr algn="l">
              <a:lnSpc>
                <a:spcPct val="90000"/>
              </a:lnSpc>
              <a:defRPr/>
            </a:pPr>
            <a:endParaRPr lang="en-GB" sz="2000" dirty="0">
              <a:solidFill>
                <a:schemeClr val="tx2"/>
              </a:solidFill>
              <a:latin typeface="Comic Sans MS" pitchFamily="66" charset="0"/>
            </a:endParaRPr>
          </a:p>
          <a:p>
            <a:pPr algn="l">
              <a:lnSpc>
                <a:spcPct val="90000"/>
              </a:lnSpc>
              <a:defRPr/>
            </a:pPr>
            <a:r>
              <a:rPr lang="en-GB" sz="2000" dirty="0">
                <a:solidFill>
                  <a:schemeClr val="tx2"/>
                </a:solidFill>
                <a:latin typeface="Comic Sans MS" pitchFamily="66" charset="0"/>
              </a:rPr>
              <a:t>Some insects are 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herbivores</a:t>
            </a:r>
            <a:r>
              <a:rPr lang="en-GB" sz="2000" dirty="0">
                <a:solidFill>
                  <a:schemeClr val="tx2"/>
                </a:solidFill>
                <a:latin typeface="Comic Sans MS" pitchFamily="66" charset="0"/>
              </a:rPr>
              <a:t> and some are 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carnivores.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Picture 4" descr="Red_Poplar_Leaf_Beetle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700000">
            <a:off x="6177643" y="2389417"/>
            <a:ext cx="2095500" cy="2381250"/>
          </a:xfrm>
          <a:prstGeom prst="rect">
            <a:avLst/>
          </a:prstGeom>
        </p:spPr>
      </p:pic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6008007" y="5024211"/>
            <a:ext cx="26654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Can you label this insect?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Line 20"/>
          <p:cNvSpPr>
            <a:spLocks noChangeShapeType="1"/>
          </p:cNvSpPr>
          <p:nvPr/>
        </p:nvSpPr>
        <p:spPr bwMode="auto">
          <a:xfrm flipH="1">
            <a:off x="7561263" y="1763486"/>
            <a:ext cx="690108" cy="58533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GB"/>
          </a:p>
        </p:txBody>
      </p:sp>
      <p:sp>
        <p:nvSpPr>
          <p:cNvPr id="8" name="Line 20"/>
          <p:cNvSpPr>
            <a:spLocks noChangeShapeType="1"/>
          </p:cNvSpPr>
          <p:nvPr/>
        </p:nvSpPr>
        <p:spPr bwMode="auto">
          <a:xfrm flipH="1">
            <a:off x="7757206" y="2547257"/>
            <a:ext cx="755423" cy="541793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GB"/>
          </a:p>
        </p:txBody>
      </p:sp>
      <p:sp>
        <p:nvSpPr>
          <p:cNvPr id="9" name="Line 20"/>
          <p:cNvSpPr>
            <a:spLocks noChangeShapeType="1"/>
          </p:cNvSpPr>
          <p:nvPr/>
        </p:nvSpPr>
        <p:spPr bwMode="auto">
          <a:xfrm flipH="1" flipV="1">
            <a:off x="7735434" y="4177620"/>
            <a:ext cx="690109" cy="590322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GB"/>
          </a:p>
        </p:txBody>
      </p:sp>
      <p:sp>
        <p:nvSpPr>
          <p:cNvPr id="10" name="Line 20"/>
          <p:cNvSpPr>
            <a:spLocks noChangeShapeType="1"/>
          </p:cNvSpPr>
          <p:nvPr/>
        </p:nvSpPr>
        <p:spPr bwMode="auto">
          <a:xfrm>
            <a:off x="6215742" y="2884714"/>
            <a:ext cx="751113" cy="783772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GB"/>
          </a:p>
        </p:txBody>
      </p:sp>
      <p:sp>
        <p:nvSpPr>
          <p:cNvPr id="11" name="Line 20"/>
          <p:cNvSpPr>
            <a:spLocks noChangeShapeType="1"/>
          </p:cNvSpPr>
          <p:nvPr/>
        </p:nvSpPr>
        <p:spPr bwMode="auto">
          <a:xfrm>
            <a:off x="6596743" y="2405743"/>
            <a:ext cx="751113" cy="783772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ptground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854700"/>
            <a:ext cx="9144000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8458" y="-65316"/>
            <a:ext cx="7772400" cy="1099459"/>
          </a:xfrm>
        </p:spPr>
        <p:txBody>
          <a:bodyPr>
            <a:normAutofit/>
          </a:bodyPr>
          <a:lstStyle/>
          <a:p>
            <a:r>
              <a:rPr lang="en-GB" sz="3000" dirty="0" smtClean="0">
                <a:solidFill>
                  <a:schemeClr val="tx2"/>
                </a:solidFill>
                <a:latin typeface="Comic Sans MS" pitchFamily="66" charset="0"/>
              </a:rPr>
              <a:t>How many insects can you name?</a:t>
            </a:r>
            <a:endParaRPr lang="en-GB" sz="30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6" name="Picture 4" descr="MCj04339110000[1]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33413" y="1722438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MCj04380400000[1]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695575" y="1554163"/>
            <a:ext cx="11557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MCAN00221_0000[1]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16463" y="1700213"/>
            <a:ext cx="15113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MCj04380230000[1]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95288" y="3719513"/>
            <a:ext cx="1592262" cy="159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MCj03468950000[1]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805113" y="3995738"/>
            <a:ext cx="1190625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MCj04380210000[1]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781550" y="3721100"/>
            <a:ext cx="1519238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 descr="MCAN01572_0000[1]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794500" y="3644900"/>
            <a:ext cx="1809750" cy="137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7" descr="MCj03468930000[1]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7064375" y="1773238"/>
            <a:ext cx="146843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39"/>
          <p:cNvGrpSpPr>
            <a:grpSpLocks/>
          </p:cNvGrpSpPr>
          <p:nvPr/>
        </p:nvGrpSpPr>
        <p:grpSpPr bwMode="auto">
          <a:xfrm>
            <a:off x="395288" y="5229225"/>
            <a:ext cx="8064500" cy="366713"/>
            <a:chOff x="249" y="3521"/>
            <a:chExt cx="5080" cy="231"/>
          </a:xfrm>
        </p:grpSpPr>
        <p:sp>
          <p:nvSpPr>
            <p:cNvPr id="15" name="Text Box 28"/>
            <p:cNvSpPr txBox="1">
              <a:spLocks noChangeArrowheads="1"/>
            </p:cNvSpPr>
            <p:nvPr/>
          </p:nvSpPr>
          <p:spPr bwMode="auto">
            <a:xfrm>
              <a:off x="4513" y="3521"/>
              <a:ext cx="8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dirty="0">
                  <a:solidFill>
                    <a:schemeClr val="accent2">
                      <a:lumMod val="75000"/>
                    </a:schemeClr>
                  </a:solidFill>
                  <a:latin typeface="Comic Sans MS" pitchFamily="66" charset="0"/>
                </a:rPr>
                <a:t>Dragonfly</a:t>
              </a:r>
            </a:p>
          </p:txBody>
        </p:sp>
        <p:sp>
          <p:nvSpPr>
            <p:cNvPr id="16" name="Text Box 29"/>
            <p:cNvSpPr txBox="1">
              <a:spLocks noChangeArrowheads="1"/>
            </p:cNvSpPr>
            <p:nvPr/>
          </p:nvSpPr>
          <p:spPr bwMode="auto">
            <a:xfrm>
              <a:off x="3289" y="3521"/>
              <a:ext cx="6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dirty="0">
                  <a:solidFill>
                    <a:schemeClr val="accent2">
                      <a:lumMod val="75000"/>
                    </a:schemeClr>
                  </a:solidFill>
                  <a:latin typeface="Comic Sans MS" pitchFamily="66" charset="0"/>
                </a:rPr>
                <a:t>Fly</a:t>
              </a:r>
            </a:p>
          </p:txBody>
        </p:sp>
        <p:sp>
          <p:nvSpPr>
            <p:cNvPr id="17" name="Text Box 30"/>
            <p:cNvSpPr txBox="1">
              <a:spLocks noChangeArrowheads="1"/>
            </p:cNvSpPr>
            <p:nvPr/>
          </p:nvSpPr>
          <p:spPr bwMode="auto">
            <a:xfrm>
              <a:off x="1837" y="3521"/>
              <a:ext cx="6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dirty="0">
                  <a:solidFill>
                    <a:schemeClr val="accent2">
                      <a:lumMod val="75000"/>
                    </a:schemeClr>
                  </a:solidFill>
                  <a:latin typeface="Comic Sans MS" pitchFamily="66" charset="0"/>
                </a:rPr>
                <a:t>Beetle</a:t>
              </a:r>
            </a:p>
          </p:txBody>
        </p:sp>
        <p:sp>
          <p:nvSpPr>
            <p:cNvPr id="18" name="Text Box 31"/>
            <p:cNvSpPr txBox="1">
              <a:spLocks noChangeArrowheads="1"/>
            </p:cNvSpPr>
            <p:nvPr/>
          </p:nvSpPr>
          <p:spPr bwMode="auto">
            <a:xfrm>
              <a:off x="249" y="3521"/>
              <a:ext cx="99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dirty="0">
                  <a:solidFill>
                    <a:schemeClr val="accent2">
                      <a:lumMod val="75000"/>
                    </a:schemeClr>
                  </a:solidFill>
                  <a:latin typeface="Comic Sans MS" pitchFamily="66" charset="0"/>
                </a:rPr>
                <a:t>Grasshopper</a:t>
              </a:r>
            </a:p>
          </p:txBody>
        </p:sp>
      </p:grpSp>
      <p:grpSp>
        <p:nvGrpSpPr>
          <p:cNvPr id="19" name="Group 38"/>
          <p:cNvGrpSpPr>
            <a:grpSpLocks/>
          </p:cNvGrpSpPr>
          <p:nvPr/>
        </p:nvGrpSpPr>
        <p:grpSpPr bwMode="auto">
          <a:xfrm>
            <a:off x="539750" y="3054350"/>
            <a:ext cx="7920038" cy="377825"/>
            <a:chOff x="340" y="1470"/>
            <a:chExt cx="4989" cy="238"/>
          </a:xfrm>
        </p:grpSpPr>
        <p:grpSp>
          <p:nvGrpSpPr>
            <p:cNvPr id="20" name="Group 37"/>
            <p:cNvGrpSpPr>
              <a:grpSpLocks/>
            </p:cNvGrpSpPr>
            <p:nvPr/>
          </p:nvGrpSpPr>
          <p:grpSpPr bwMode="auto">
            <a:xfrm>
              <a:off x="340" y="1470"/>
              <a:ext cx="3583" cy="238"/>
              <a:chOff x="340" y="1470"/>
              <a:chExt cx="3583" cy="238"/>
            </a:xfrm>
          </p:grpSpPr>
          <p:sp>
            <p:nvSpPr>
              <p:cNvPr id="22" name="Text Box 23"/>
              <p:cNvSpPr txBox="1">
                <a:spLocks noChangeArrowheads="1"/>
              </p:cNvSpPr>
              <p:nvPr/>
            </p:nvSpPr>
            <p:spPr bwMode="auto">
              <a:xfrm>
                <a:off x="340" y="1470"/>
                <a:ext cx="778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dirty="0">
                    <a:solidFill>
                      <a:schemeClr val="accent2">
                        <a:lumMod val="75000"/>
                      </a:schemeClr>
                    </a:solidFill>
                    <a:latin typeface="Comic Sans MS" pitchFamily="66" charset="0"/>
                  </a:rPr>
                  <a:t>Ladybird</a:t>
                </a:r>
              </a:p>
            </p:txBody>
          </p:sp>
          <p:sp>
            <p:nvSpPr>
              <p:cNvPr id="23" name="Text Box 32"/>
              <p:cNvSpPr txBox="1">
                <a:spLocks noChangeArrowheads="1"/>
              </p:cNvSpPr>
              <p:nvPr/>
            </p:nvSpPr>
            <p:spPr bwMode="auto">
              <a:xfrm>
                <a:off x="1714" y="1475"/>
                <a:ext cx="782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dirty="0">
                    <a:solidFill>
                      <a:schemeClr val="accent2">
                        <a:lumMod val="75000"/>
                      </a:schemeClr>
                    </a:solidFill>
                    <a:latin typeface="Comic Sans MS" pitchFamily="66" charset="0"/>
                  </a:rPr>
                  <a:t>Butterfly</a:t>
                </a:r>
              </a:p>
            </p:txBody>
          </p:sp>
          <p:sp>
            <p:nvSpPr>
              <p:cNvPr id="24" name="Text Box 33"/>
              <p:cNvSpPr txBox="1">
                <a:spLocks noChangeArrowheads="1"/>
              </p:cNvSpPr>
              <p:nvPr/>
            </p:nvSpPr>
            <p:spPr bwMode="auto">
              <a:xfrm>
                <a:off x="3243" y="1475"/>
                <a:ext cx="68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dirty="0">
                    <a:solidFill>
                      <a:schemeClr val="accent2">
                        <a:lumMod val="75000"/>
                      </a:schemeClr>
                    </a:solidFill>
                    <a:latin typeface="Comic Sans MS" pitchFamily="66" charset="0"/>
                  </a:rPr>
                  <a:t>Bee</a:t>
                </a:r>
              </a:p>
            </p:txBody>
          </p:sp>
        </p:grpSp>
        <p:sp>
          <p:nvSpPr>
            <p:cNvPr id="21" name="Text Box 34"/>
            <p:cNvSpPr txBox="1">
              <a:spLocks noChangeArrowheads="1"/>
            </p:cNvSpPr>
            <p:nvPr/>
          </p:nvSpPr>
          <p:spPr bwMode="auto">
            <a:xfrm>
              <a:off x="4649" y="1475"/>
              <a:ext cx="6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dirty="0">
                  <a:solidFill>
                    <a:schemeClr val="accent2">
                      <a:lumMod val="75000"/>
                    </a:schemeClr>
                  </a:solidFill>
                  <a:latin typeface="Comic Sans MS" pitchFamily="66" charset="0"/>
                </a:rPr>
                <a:t>Ant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ptground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854700"/>
            <a:ext cx="9144000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8458" y="-65316"/>
            <a:ext cx="7772400" cy="1099459"/>
          </a:xfrm>
        </p:spPr>
        <p:txBody>
          <a:bodyPr>
            <a:normAutofit/>
          </a:bodyPr>
          <a:lstStyle/>
          <a:p>
            <a:r>
              <a:rPr lang="en-GB" sz="3000" dirty="0" smtClean="0">
                <a:solidFill>
                  <a:schemeClr val="tx2"/>
                </a:solidFill>
                <a:latin typeface="Comic Sans MS" pitchFamily="66" charset="0"/>
              </a:rPr>
              <a:t>Spiders</a:t>
            </a:r>
            <a:endParaRPr lang="en-GB" sz="30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944" y="1023901"/>
            <a:ext cx="8207827" cy="5289818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  <a:spcBef>
                <a:spcPts val="480"/>
              </a:spcBef>
              <a:defRPr/>
            </a:pPr>
            <a:r>
              <a:rPr lang="en-GB" sz="2000" dirty="0">
                <a:solidFill>
                  <a:schemeClr val="tx2"/>
                </a:solidFill>
                <a:latin typeface="Comic Sans MS" pitchFamily="66" charset="0"/>
              </a:rPr>
              <a:t>Spiders have 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8 legs</a:t>
            </a:r>
            <a:r>
              <a:rPr lang="en-GB" sz="2000" dirty="0" smtClean="0">
                <a:solidFill>
                  <a:schemeClr val="tx2"/>
                </a:solidFill>
                <a:latin typeface="Comic Sans MS" pitchFamily="66" charset="0"/>
              </a:rPr>
              <a:t>.</a:t>
            </a:r>
            <a:endParaRPr lang="en-GB" sz="2000" dirty="0">
              <a:solidFill>
                <a:schemeClr val="tx2"/>
              </a:solidFill>
              <a:latin typeface="Comic Sans MS" pitchFamily="66" charset="0"/>
            </a:endParaRPr>
          </a:p>
          <a:p>
            <a:pPr algn="l">
              <a:lnSpc>
                <a:spcPct val="90000"/>
              </a:lnSpc>
              <a:spcBef>
                <a:spcPts val="480"/>
              </a:spcBef>
              <a:defRPr/>
            </a:pPr>
            <a:endParaRPr lang="en-GB" sz="20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l">
              <a:lnSpc>
                <a:spcPct val="90000"/>
              </a:lnSpc>
              <a:spcBef>
                <a:spcPts val="480"/>
              </a:spcBef>
              <a:defRPr/>
            </a:pPr>
            <a:r>
              <a:rPr lang="en-GB" sz="2000" dirty="0" smtClean="0">
                <a:solidFill>
                  <a:schemeClr val="tx2"/>
                </a:solidFill>
                <a:latin typeface="Comic Sans MS" pitchFamily="66" charset="0"/>
              </a:rPr>
              <a:t>They </a:t>
            </a:r>
            <a:r>
              <a:rPr lang="en-GB" sz="2000" dirty="0">
                <a:solidFill>
                  <a:schemeClr val="tx2"/>
                </a:solidFill>
                <a:latin typeface="Comic Sans MS" pitchFamily="66" charset="0"/>
              </a:rPr>
              <a:t>have a hard outer skeleton</a:t>
            </a:r>
            <a:r>
              <a:rPr lang="en-GB" sz="2000" dirty="0" smtClean="0">
                <a:solidFill>
                  <a:schemeClr val="tx2"/>
                </a:solidFill>
                <a:latin typeface="Comic Sans MS" pitchFamily="66" charset="0"/>
              </a:rPr>
              <a:t>.</a:t>
            </a:r>
            <a:endParaRPr lang="en-GB" sz="2000" dirty="0">
              <a:solidFill>
                <a:schemeClr val="tx2"/>
              </a:solidFill>
              <a:latin typeface="Comic Sans MS" pitchFamily="66" charset="0"/>
            </a:endParaRPr>
          </a:p>
          <a:p>
            <a:pPr algn="l">
              <a:lnSpc>
                <a:spcPct val="90000"/>
              </a:lnSpc>
              <a:spcBef>
                <a:spcPts val="480"/>
              </a:spcBef>
              <a:defRPr/>
            </a:pPr>
            <a:endParaRPr lang="en-GB" sz="20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l">
              <a:lnSpc>
                <a:spcPct val="90000"/>
              </a:lnSpc>
              <a:spcBef>
                <a:spcPts val="480"/>
              </a:spcBef>
              <a:defRPr/>
            </a:pPr>
            <a:r>
              <a:rPr lang="en-GB" sz="2000" dirty="0" smtClean="0">
                <a:solidFill>
                  <a:schemeClr val="tx2"/>
                </a:solidFill>
                <a:latin typeface="Comic Sans MS" pitchFamily="66" charset="0"/>
              </a:rPr>
              <a:t>They </a:t>
            </a:r>
            <a:r>
              <a:rPr lang="en-GB" sz="2000" dirty="0">
                <a:solidFill>
                  <a:schemeClr val="tx2"/>
                </a:solidFill>
                <a:latin typeface="Comic Sans MS" pitchFamily="66" charset="0"/>
              </a:rPr>
              <a:t>do not have antennae</a:t>
            </a:r>
            <a:r>
              <a:rPr lang="en-GB" sz="2000" dirty="0" smtClean="0">
                <a:solidFill>
                  <a:schemeClr val="tx2"/>
                </a:solidFill>
                <a:latin typeface="Comic Sans MS" pitchFamily="66" charset="0"/>
              </a:rPr>
              <a:t>.</a:t>
            </a:r>
            <a:endParaRPr lang="en-GB" sz="2000" dirty="0">
              <a:solidFill>
                <a:schemeClr val="tx2"/>
              </a:solidFill>
              <a:latin typeface="Comic Sans MS" pitchFamily="66" charset="0"/>
            </a:endParaRPr>
          </a:p>
          <a:p>
            <a:pPr algn="l">
              <a:lnSpc>
                <a:spcPct val="90000"/>
              </a:lnSpc>
              <a:spcBef>
                <a:spcPts val="480"/>
              </a:spcBef>
              <a:defRPr/>
            </a:pPr>
            <a:endParaRPr lang="en-GB" sz="20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l">
              <a:lnSpc>
                <a:spcPct val="90000"/>
              </a:lnSpc>
              <a:spcBef>
                <a:spcPts val="480"/>
              </a:spcBef>
              <a:defRPr/>
            </a:pPr>
            <a:r>
              <a:rPr lang="en-GB" sz="2000" dirty="0" smtClean="0">
                <a:solidFill>
                  <a:schemeClr val="tx2"/>
                </a:solidFill>
                <a:latin typeface="Comic Sans MS" pitchFamily="66" charset="0"/>
              </a:rPr>
              <a:t>They </a:t>
            </a:r>
            <a:r>
              <a:rPr lang="en-GB" sz="2000" dirty="0">
                <a:solidFill>
                  <a:schemeClr val="tx2"/>
                </a:solidFill>
                <a:latin typeface="Comic Sans MS" pitchFamily="66" charset="0"/>
              </a:rPr>
              <a:t>use their front legs for </a:t>
            </a:r>
            <a:r>
              <a:rPr lang="en-GB" sz="2000" dirty="0" smtClean="0">
                <a:solidFill>
                  <a:schemeClr val="tx2"/>
                </a:solidFill>
                <a:latin typeface="Comic Sans MS" pitchFamily="66" charset="0"/>
              </a:rPr>
              <a:t>catching food.</a:t>
            </a:r>
            <a:endParaRPr lang="en-GB" sz="2000" dirty="0">
              <a:solidFill>
                <a:schemeClr val="tx2"/>
              </a:solidFill>
              <a:latin typeface="Comic Sans MS" pitchFamily="66" charset="0"/>
            </a:endParaRPr>
          </a:p>
          <a:p>
            <a:pPr algn="l">
              <a:lnSpc>
                <a:spcPct val="90000"/>
              </a:lnSpc>
              <a:spcBef>
                <a:spcPts val="480"/>
              </a:spcBef>
              <a:defRPr/>
            </a:pPr>
            <a:endParaRPr lang="en-GB" sz="20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l">
              <a:lnSpc>
                <a:spcPct val="90000"/>
              </a:lnSpc>
              <a:spcBef>
                <a:spcPts val="480"/>
              </a:spcBef>
              <a:defRPr/>
            </a:pPr>
            <a:r>
              <a:rPr lang="en-GB" sz="2000" dirty="0" smtClean="0">
                <a:solidFill>
                  <a:schemeClr val="tx2"/>
                </a:solidFill>
                <a:latin typeface="Comic Sans MS" pitchFamily="66" charset="0"/>
              </a:rPr>
              <a:t>They </a:t>
            </a:r>
            <a:r>
              <a:rPr lang="en-GB" sz="2000" dirty="0">
                <a:solidFill>
                  <a:schemeClr val="tx2"/>
                </a:solidFill>
                <a:latin typeface="Comic Sans MS" pitchFamily="66" charset="0"/>
              </a:rPr>
              <a:t>are 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carnivores</a:t>
            </a:r>
            <a:r>
              <a:rPr lang="en-GB" sz="2000" dirty="0" smtClean="0">
                <a:solidFill>
                  <a:schemeClr val="tx2"/>
                </a:solidFill>
                <a:latin typeface="Comic Sans MS" pitchFamily="66" charset="0"/>
              </a:rPr>
              <a:t>.</a:t>
            </a:r>
            <a:endParaRPr lang="en-GB" sz="2000" dirty="0">
              <a:solidFill>
                <a:schemeClr val="tx2"/>
              </a:solidFill>
              <a:latin typeface="Comic Sans MS" pitchFamily="66" charset="0"/>
            </a:endParaRPr>
          </a:p>
          <a:p>
            <a:pPr algn="l">
              <a:lnSpc>
                <a:spcPct val="90000"/>
              </a:lnSpc>
              <a:spcBef>
                <a:spcPts val="480"/>
              </a:spcBef>
              <a:defRPr/>
            </a:pPr>
            <a:endParaRPr lang="en-GB" sz="20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l">
              <a:lnSpc>
                <a:spcPct val="90000"/>
              </a:lnSpc>
              <a:spcBef>
                <a:spcPts val="480"/>
              </a:spcBef>
              <a:defRPr/>
            </a:pPr>
            <a:r>
              <a:rPr lang="en-GB" sz="2000" dirty="0" smtClean="0">
                <a:solidFill>
                  <a:schemeClr val="tx2"/>
                </a:solidFill>
                <a:latin typeface="Comic Sans MS" pitchFamily="66" charset="0"/>
              </a:rPr>
              <a:t>Some </a:t>
            </a:r>
            <a:r>
              <a:rPr lang="en-GB" sz="2000" dirty="0">
                <a:solidFill>
                  <a:schemeClr val="tx2"/>
                </a:solidFill>
                <a:latin typeface="Comic Sans MS" pitchFamily="66" charset="0"/>
              </a:rPr>
              <a:t>spiders spin webs to catch </a:t>
            </a:r>
            <a:r>
              <a:rPr lang="en-GB" sz="2000" dirty="0" smtClean="0">
                <a:solidFill>
                  <a:schemeClr val="tx2"/>
                </a:solidFill>
                <a:latin typeface="Comic Sans MS" pitchFamily="66" charset="0"/>
              </a:rPr>
              <a:t>their prey.</a:t>
            </a:r>
          </a:p>
          <a:p>
            <a:pPr algn="l">
              <a:lnSpc>
                <a:spcPct val="90000"/>
              </a:lnSpc>
              <a:spcBef>
                <a:spcPts val="480"/>
              </a:spcBef>
              <a:defRPr/>
            </a:pPr>
            <a:endParaRPr lang="en-GB" sz="2000" dirty="0">
              <a:solidFill>
                <a:schemeClr val="tx2"/>
              </a:solidFill>
              <a:latin typeface="Comic Sans MS" pitchFamily="66" charset="0"/>
            </a:endParaRPr>
          </a:p>
          <a:p>
            <a:pPr algn="l">
              <a:lnSpc>
                <a:spcPct val="90000"/>
              </a:lnSpc>
              <a:spcBef>
                <a:spcPts val="480"/>
              </a:spcBef>
              <a:defRPr/>
            </a:pPr>
            <a:r>
              <a:rPr lang="en-GB" sz="2000" dirty="0">
                <a:solidFill>
                  <a:schemeClr val="tx2"/>
                </a:solidFill>
                <a:latin typeface="Comic Sans MS" pitchFamily="66" charset="0"/>
              </a:rPr>
              <a:t>Some spiders hide and pounce on their prey</a:t>
            </a:r>
            <a:r>
              <a:rPr lang="en-GB" sz="2000" dirty="0" smtClean="0">
                <a:solidFill>
                  <a:schemeClr val="tx2"/>
                </a:solidFill>
                <a:latin typeface="Comic Sans MS" pitchFamily="66" charset="0"/>
              </a:rPr>
              <a:t>.</a:t>
            </a:r>
          </a:p>
          <a:p>
            <a:pPr algn="l">
              <a:lnSpc>
                <a:spcPct val="90000"/>
              </a:lnSpc>
              <a:spcBef>
                <a:spcPts val="480"/>
              </a:spcBef>
              <a:defRPr/>
            </a:pPr>
            <a:endParaRPr lang="en-GB" sz="2000" dirty="0">
              <a:solidFill>
                <a:schemeClr val="tx2"/>
              </a:solidFill>
              <a:latin typeface="Comic Sans MS" pitchFamily="66" charset="0"/>
            </a:endParaRPr>
          </a:p>
          <a:p>
            <a:pPr algn="l">
              <a:lnSpc>
                <a:spcPct val="90000"/>
              </a:lnSpc>
              <a:spcBef>
                <a:spcPts val="480"/>
              </a:spcBef>
              <a:defRPr/>
            </a:pPr>
            <a:r>
              <a:rPr lang="en-GB" sz="2000" dirty="0">
                <a:solidFill>
                  <a:schemeClr val="tx2"/>
                </a:solidFill>
                <a:latin typeface="Comic Sans MS" pitchFamily="66" charset="0"/>
              </a:rPr>
              <a:t>Spiders are 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predators</a:t>
            </a:r>
            <a:r>
              <a:rPr lang="en-GB" sz="2000" dirty="0">
                <a:solidFill>
                  <a:schemeClr val="tx2"/>
                </a:solidFill>
                <a:latin typeface="Comic Sans MS" pitchFamily="66" charset="0"/>
              </a:rPr>
              <a:t>.</a:t>
            </a:r>
            <a:endParaRPr lang="en-US" sz="2000" dirty="0" smtClean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5" name="Picture 4" descr="MPj04308820000[1]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83176" y="1070315"/>
            <a:ext cx="2405427" cy="2881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4" descr="MCj04366820000[1]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547656" y="3929743"/>
            <a:ext cx="108426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ptground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854700"/>
            <a:ext cx="9144000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8458" y="-65316"/>
            <a:ext cx="7772400" cy="1099459"/>
          </a:xfrm>
        </p:spPr>
        <p:txBody>
          <a:bodyPr>
            <a:normAutofit/>
          </a:bodyPr>
          <a:lstStyle/>
          <a:p>
            <a:r>
              <a:rPr lang="en-GB" sz="3000" dirty="0" smtClean="0">
                <a:solidFill>
                  <a:schemeClr val="tx2"/>
                </a:solidFill>
                <a:latin typeface="Comic Sans MS" pitchFamily="66" charset="0"/>
              </a:rPr>
              <a:t>Woodlice</a:t>
            </a:r>
            <a:endParaRPr lang="en-GB" sz="30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944" y="1023901"/>
            <a:ext cx="8207827" cy="5289818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GB" sz="2000" dirty="0">
                <a:solidFill>
                  <a:schemeClr val="tx2"/>
                </a:solidFill>
                <a:latin typeface="Comic Sans MS" pitchFamily="66" charset="0"/>
              </a:rPr>
              <a:t>Woodlice have 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14 legs</a:t>
            </a:r>
            <a:r>
              <a:rPr lang="en-GB" sz="2000" dirty="0">
                <a:solidFill>
                  <a:schemeClr val="tx2"/>
                </a:solidFill>
                <a:latin typeface="Comic Sans MS" pitchFamily="66" charset="0"/>
              </a:rPr>
              <a:t>.</a:t>
            </a:r>
          </a:p>
          <a:p>
            <a:pPr algn="l">
              <a:lnSpc>
                <a:spcPct val="90000"/>
              </a:lnSpc>
              <a:defRPr/>
            </a:pPr>
            <a:endParaRPr lang="en-GB" sz="2000" dirty="0">
              <a:solidFill>
                <a:schemeClr val="tx2"/>
              </a:solidFill>
              <a:latin typeface="Comic Sans MS" pitchFamily="66" charset="0"/>
            </a:endParaRPr>
          </a:p>
          <a:p>
            <a:pPr algn="l">
              <a:lnSpc>
                <a:spcPct val="90000"/>
              </a:lnSpc>
              <a:defRPr/>
            </a:pPr>
            <a:r>
              <a:rPr lang="en-GB" sz="2000" dirty="0">
                <a:solidFill>
                  <a:schemeClr val="tx2"/>
                </a:solidFill>
                <a:latin typeface="Comic Sans MS" pitchFamily="66" charset="0"/>
              </a:rPr>
              <a:t>They have 2 antennae.</a:t>
            </a:r>
          </a:p>
          <a:p>
            <a:pPr algn="l">
              <a:lnSpc>
                <a:spcPct val="90000"/>
              </a:lnSpc>
              <a:defRPr/>
            </a:pPr>
            <a:endParaRPr lang="en-GB" sz="2000" dirty="0">
              <a:solidFill>
                <a:schemeClr val="tx2"/>
              </a:solidFill>
              <a:latin typeface="Comic Sans MS" pitchFamily="66" charset="0"/>
            </a:endParaRPr>
          </a:p>
          <a:p>
            <a:pPr algn="l">
              <a:lnSpc>
                <a:spcPct val="90000"/>
              </a:lnSpc>
              <a:defRPr/>
            </a:pPr>
            <a:r>
              <a:rPr lang="en-GB" sz="2000" dirty="0">
                <a:solidFill>
                  <a:schemeClr val="tx2"/>
                </a:solidFill>
                <a:latin typeface="Comic Sans MS" pitchFamily="66" charset="0"/>
              </a:rPr>
              <a:t>They have a hard outer skeleton.</a:t>
            </a:r>
          </a:p>
          <a:p>
            <a:pPr algn="l">
              <a:lnSpc>
                <a:spcPct val="90000"/>
              </a:lnSpc>
              <a:defRPr/>
            </a:pPr>
            <a:endParaRPr lang="en-GB" sz="2000" dirty="0">
              <a:solidFill>
                <a:schemeClr val="tx2"/>
              </a:solidFill>
              <a:latin typeface="Comic Sans MS" pitchFamily="66" charset="0"/>
            </a:endParaRPr>
          </a:p>
          <a:p>
            <a:pPr algn="l">
              <a:lnSpc>
                <a:spcPct val="90000"/>
              </a:lnSpc>
              <a:defRPr/>
            </a:pPr>
            <a:r>
              <a:rPr lang="en-GB" sz="2000" dirty="0">
                <a:solidFill>
                  <a:schemeClr val="tx2"/>
                </a:solidFill>
                <a:latin typeface="Comic Sans MS" pitchFamily="66" charset="0"/>
              </a:rPr>
              <a:t>They live in dark damp habitats.</a:t>
            </a:r>
          </a:p>
          <a:p>
            <a:pPr algn="l">
              <a:lnSpc>
                <a:spcPct val="90000"/>
              </a:lnSpc>
              <a:defRPr/>
            </a:pPr>
            <a:endParaRPr lang="en-GB" sz="2000" dirty="0">
              <a:solidFill>
                <a:schemeClr val="tx2"/>
              </a:solidFill>
              <a:latin typeface="Comic Sans MS" pitchFamily="66" charset="0"/>
            </a:endParaRPr>
          </a:p>
          <a:p>
            <a:pPr algn="l">
              <a:lnSpc>
                <a:spcPct val="90000"/>
              </a:lnSpc>
              <a:defRPr/>
            </a:pPr>
            <a:r>
              <a:rPr lang="en-GB" sz="2000" dirty="0">
                <a:solidFill>
                  <a:schemeClr val="tx2"/>
                </a:solidFill>
                <a:latin typeface="Comic Sans MS" pitchFamily="66" charset="0"/>
              </a:rPr>
              <a:t>They are 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herbivores</a:t>
            </a:r>
            <a:r>
              <a:rPr lang="en-GB" sz="2000" dirty="0">
                <a:solidFill>
                  <a:schemeClr val="tx2"/>
                </a:solidFill>
                <a:latin typeface="Comic Sans MS" pitchFamily="66" charset="0"/>
              </a:rPr>
              <a:t>.</a:t>
            </a:r>
          </a:p>
          <a:p>
            <a:pPr algn="l">
              <a:lnSpc>
                <a:spcPct val="90000"/>
              </a:lnSpc>
              <a:defRPr/>
            </a:pPr>
            <a:endParaRPr lang="en-GB" sz="2000" dirty="0">
              <a:solidFill>
                <a:schemeClr val="tx2"/>
              </a:solidFill>
              <a:latin typeface="Comic Sans MS" pitchFamily="66" charset="0"/>
            </a:endParaRPr>
          </a:p>
          <a:p>
            <a:pPr algn="l">
              <a:lnSpc>
                <a:spcPct val="90000"/>
              </a:lnSpc>
              <a:defRPr/>
            </a:pPr>
            <a:r>
              <a:rPr lang="en-GB" sz="2000" dirty="0">
                <a:solidFill>
                  <a:schemeClr val="tx2"/>
                </a:solidFill>
                <a:latin typeface="Comic Sans MS" pitchFamily="66" charset="0"/>
              </a:rPr>
              <a:t>They are related to crabs and lobsters.</a:t>
            </a:r>
          </a:p>
          <a:p>
            <a:pPr algn="l">
              <a:lnSpc>
                <a:spcPct val="90000"/>
              </a:lnSpc>
              <a:defRPr/>
            </a:pPr>
            <a:endParaRPr lang="en-GB" sz="2000" dirty="0">
              <a:solidFill>
                <a:schemeClr val="tx2"/>
              </a:solidFill>
              <a:latin typeface="Comic Sans MS" pitchFamily="66" charset="0"/>
            </a:endParaRPr>
          </a:p>
          <a:p>
            <a:pPr algn="l">
              <a:lnSpc>
                <a:spcPct val="90000"/>
              </a:lnSpc>
              <a:defRPr/>
            </a:pPr>
            <a:r>
              <a:rPr lang="en-GB" sz="2000" dirty="0">
                <a:solidFill>
                  <a:schemeClr val="tx2"/>
                </a:solidFill>
                <a:latin typeface="Comic Sans MS" pitchFamily="66" charset="0"/>
              </a:rPr>
              <a:t>As they grow they 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moult</a:t>
            </a:r>
            <a:r>
              <a:rPr lang="en-GB" sz="2000" dirty="0">
                <a:solidFill>
                  <a:schemeClr val="tx2"/>
                </a:solidFill>
                <a:latin typeface="Comic Sans MS" pitchFamily="66" charset="0"/>
              </a:rPr>
              <a:t>. This means that </a:t>
            </a:r>
            <a:endParaRPr lang="en-GB" sz="20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l">
              <a:lnSpc>
                <a:spcPct val="90000"/>
              </a:lnSpc>
              <a:defRPr/>
            </a:pPr>
            <a:r>
              <a:rPr lang="en-GB" sz="2000" dirty="0" smtClean="0">
                <a:solidFill>
                  <a:schemeClr val="tx2"/>
                </a:solidFill>
                <a:latin typeface="Comic Sans MS" pitchFamily="66" charset="0"/>
              </a:rPr>
              <a:t>they </a:t>
            </a:r>
            <a:r>
              <a:rPr lang="en-GB" sz="2000" dirty="0">
                <a:solidFill>
                  <a:schemeClr val="tx2"/>
                </a:solidFill>
                <a:latin typeface="Comic Sans MS" pitchFamily="66" charset="0"/>
              </a:rPr>
              <a:t>shed their old skin and </a:t>
            </a:r>
            <a:r>
              <a:rPr lang="en-GB" sz="2000" dirty="0" smtClean="0">
                <a:solidFill>
                  <a:schemeClr val="tx2"/>
                </a:solidFill>
                <a:latin typeface="Comic Sans MS" pitchFamily="66" charset="0"/>
              </a:rPr>
              <a:t>grow a </a:t>
            </a:r>
            <a:r>
              <a:rPr lang="en-GB" sz="2000" dirty="0">
                <a:solidFill>
                  <a:schemeClr val="tx2"/>
                </a:solidFill>
                <a:latin typeface="Comic Sans MS" pitchFamily="66" charset="0"/>
              </a:rPr>
              <a:t>new one!</a:t>
            </a:r>
            <a:endParaRPr lang="en-US" sz="20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7" name="Picture 4" descr="250px-Porcellio_scaber_-_male_top_1_%28aka%29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294310" y="968152"/>
            <a:ext cx="2255838" cy="35099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6203950" y="4664984"/>
            <a:ext cx="2373993" cy="658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Some  people call them </a:t>
            </a:r>
            <a:r>
              <a:rPr lang="en-GB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slaters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ptground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854700"/>
            <a:ext cx="9144000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8458" y="-65316"/>
            <a:ext cx="7772400" cy="1099459"/>
          </a:xfrm>
        </p:spPr>
        <p:txBody>
          <a:bodyPr>
            <a:normAutofit/>
          </a:bodyPr>
          <a:lstStyle/>
          <a:p>
            <a:r>
              <a:rPr lang="en-GB" sz="3000" dirty="0" smtClean="0">
                <a:solidFill>
                  <a:schemeClr val="tx2"/>
                </a:solidFill>
                <a:latin typeface="Comic Sans MS" pitchFamily="66" charset="0"/>
              </a:rPr>
              <a:t>Centipedes</a:t>
            </a:r>
            <a:endParaRPr lang="en-GB" sz="30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945" y="1045673"/>
            <a:ext cx="5442856" cy="5344246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GB" sz="2000" dirty="0">
                <a:solidFill>
                  <a:schemeClr val="tx2"/>
                </a:solidFill>
                <a:latin typeface="Comic Sans MS" pitchFamily="66" charset="0"/>
              </a:rPr>
              <a:t>Centipedes are reddish brown.</a:t>
            </a:r>
          </a:p>
          <a:p>
            <a:pPr algn="l">
              <a:lnSpc>
                <a:spcPct val="90000"/>
              </a:lnSpc>
              <a:defRPr/>
            </a:pPr>
            <a:endParaRPr lang="en-GB" sz="2000" dirty="0">
              <a:solidFill>
                <a:schemeClr val="tx2"/>
              </a:solidFill>
              <a:latin typeface="Comic Sans MS" pitchFamily="66" charset="0"/>
            </a:endParaRPr>
          </a:p>
          <a:p>
            <a:pPr algn="l">
              <a:lnSpc>
                <a:spcPct val="90000"/>
              </a:lnSpc>
              <a:defRPr/>
            </a:pPr>
            <a:r>
              <a:rPr lang="en-GB" sz="2000" dirty="0">
                <a:solidFill>
                  <a:schemeClr val="tx2"/>
                </a:solidFill>
                <a:latin typeface="Comic Sans MS" pitchFamily="66" charset="0"/>
              </a:rPr>
              <a:t>They have 2 antennae</a:t>
            </a:r>
            <a:r>
              <a:rPr lang="en-GB" sz="2000" dirty="0" smtClean="0">
                <a:solidFill>
                  <a:schemeClr val="tx2"/>
                </a:solidFill>
                <a:latin typeface="Comic Sans MS" pitchFamily="66" charset="0"/>
              </a:rPr>
              <a:t>.</a:t>
            </a:r>
          </a:p>
          <a:p>
            <a:pPr algn="l">
              <a:lnSpc>
                <a:spcPct val="90000"/>
              </a:lnSpc>
              <a:defRPr/>
            </a:pPr>
            <a:endParaRPr lang="en-GB" sz="2000" dirty="0">
              <a:solidFill>
                <a:schemeClr val="tx2"/>
              </a:solidFill>
              <a:latin typeface="Comic Sans MS" pitchFamily="66" charset="0"/>
            </a:endParaRPr>
          </a:p>
          <a:p>
            <a:pPr algn="l">
              <a:lnSpc>
                <a:spcPct val="90000"/>
              </a:lnSpc>
              <a:defRPr/>
            </a:pPr>
            <a:r>
              <a:rPr lang="en-GB" sz="2000" dirty="0">
                <a:solidFill>
                  <a:schemeClr val="tx2"/>
                </a:solidFill>
                <a:latin typeface="Comic Sans MS" pitchFamily="66" charset="0"/>
              </a:rPr>
              <a:t>They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>
                <a:solidFill>
                  <a:schemeClr val="tx2"/>
                </a:solidFill>
                <a:latin typeface="Comic Sans MS" pitchFamily="66" charset="0"/>
              </a:rPr>
              <a:t>have segmented bodies.</a:t>
            </a:r>
          </a:p>
          <a:p>
            <a:pPr algn="l">
              <a:lnSpc>
                <a:spcPct val="90000"/>
              </a:lnSpc>
              <a:defRPr/>
            </a:pPr>
            <a:endParaRPr lang="en-GB" sz="2000" dirty="0">
              <a:solidFill>
                <a:schemeClr val="tx2"/>
              </a:solidFill>
              <a:latin typeface="Comic Sans MS" pitchFamily="66" charset="0"/>
            </a:endParaRPr>
          </a:p>
          <a:p>
            <a:pPr algn="l">
              <a:lnSpc>
                <a:spcPct val="90000"/>
              </a:lnSpc>
              <a:defRPr/>
            </a:pPr>
            <a:r>
              <a:rPr lang="en-GB" sz="2000" dirty="0">
                <a:solidFill>
                  <a:schemeClr val="tx2"/>
                </a:solidFill>
                <a:latin typeface="Comic Sans MS" pitchFamily="66" charset="0"/>
              </a:rPr>
              <a:t>They have 1 pair of legs on each body segment.</a:t>
            </a:r>
          </a:p>
          <a:p>
            <a:pPr algn="l">
              <a:lnSpc>
                <a:spcPct val="90000"/>
              </a:lnSpc>
              <a:defRPr/>
            </a:pPr>
            <a:endParaRPr lang="en-GB" sz="2000" dirty="0">
              <a:solidFill>
                <a:schemeClr val="tx2"/>
              </a:solidFill>
              <a:latin typeface="Comic Sans MS" pitchFamily="66" charset="0"/>
            </a:endParaRPr>
          </a:p>
          <a:p>
            <a:pPr algn="l">
              <a:lnSpc>
                <a:spcPct val="90000"/>
              </a:lnSpc>
              <a:defRPr/>
            </a:pPr>
            <a:r>
              <a:rPr lang="en-GB" sz="2000" dirty="0">
                <a:solidFill>
                  <a:schemeClr val="tx2"/>
                </a:solidFill>
                <a:latin typeface="Comic Sans MS" pitchFamily="66" charset="0"/>
              </a:rPr>
              <a:t>They usually have about 15 pairs of legs and can move very fast.</a:t>
            </a:r>
          </a:p>
          <a:p>
            <a:pPr algn="l">
              <a:lnSpc>
                <a:spcPct val="90000"/>
              </a:lnSpc>
              <a:defRPr/>
            </a:pPr>
            <a:endParaRPr lang="en-GB" sz="2000" dirty="0">
              <a:solidFill>
                <a:schemeClr val="tx2"/>
              </a:solidFill>
              <a:latin typeface="Comic Sans MS" pitchFamily="66" charset="0"/>
            </a:endParaRPr>
          </a:p>
          <a:p>
            <a:pPr algn="l">
              <a:lnSpc>
                <a:spcPct val="90000"/>
              </a:lnSpc>
              <a:defRPr/>
            </a:pPr>
            <a:r>
              <a:rPr lang="en-GB" sz="2000" dirty="0">
                <a:solidFill>
                  <a:schemeClr val="tx2"/>
                </a:solidFill>
                <a:latin typeface="Comic Sans MS" pitchFamily="66" charset="0"/>
              </a:rPr>
              <a:t>They are 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carnivores</a:t>
            </a:r>
            <a:r>
              <a:rPr lang="en-GB" sz="2000" dirty="0">
                <a:solidFill>
                  <a:schemeClr val="tx2"/>
                </a:solidFill>
                <a:latin typeface="Comic Sans MS" pitchFamily="66" charset="0"/>
              </a:rPr>
              <a:t> and even eat other centipedes!</a:t>
            </a:r>
          </a:p>
          <a:p>
            <a:pPr algn="l">
              <a:lnSpc>
                <a:spcPct val="90000"/>
              </a:lnSpc>
              <a:defRPr/>
            </a:pPr>
            <a:endParaRPr lang="en-GB" sz="2000" dirty="0">
              <a:solidFill>
                <a:schemeClr val="tx2"/>
              </a:solidFill>
              <a:latin typeface="Comic Sans MS" pitchFamily="66" charset="0"/>
            </a:endParaRPr>
          </a:p>
          <a:p>
            <a:pPr algn="l">
              <a:lnSpc>
                <a:spcPct val="90000"/>
              </a:lnSpc>
              <a:defRPr/>
            </a:pPr>
            <a:r>
              <a:rPr lang="en-GB" sz="2000" dirty="0">
                <a:solidFill>
                  <a:schemeClr val="tx2"/>
                </a:solidFill>
                <a:latin typeface="Comic Sans MS" pitchFamily="66" charset="0"/>
              </a:rPr>
              <a:t>They are 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predators.</a:t>
            </a:r>
            <a:endParaRPr lang="en-US" sz="2000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7" name="Picture 7" descr="garden_centipede_44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258340" y="1105474"/>
            <a:ext cx="2268538" cy="33543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ptground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854700"/>
            <a:ext cx="9144000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8458" y="-65316"/>
            <a:ext cx="7772400" cy="1099459"/>
          </a:xfrm>
        </p:spPr>
        <p:txBody>
          <a:bodyPr>
            <a:normAutofit/>
          </a:bodyPr>
          <a:lstStyle/>
          <a:p>
            <a:r>
              <a:rPr lang="en-GB" sz="3000" dirty="0" smtClean="0">
                <a:solidFill>
                  <a:schemeClr val="tx2"/>
                </a:solidFill>
                <a:latin typeface="Comic Sans MS" pitchFamily="66" charset="0"/>
              </a:rPr>
              <a:t>Millipedes</a:t>
            </a:r>
            <a:endParaRPr lang="en-GB" sz="30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945" y="1023900"/>
            <a:ext cx="3907970" cy="5300703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en-GB" sz="2000" dirty="0" smtClean="0">
                <a:solidFill>
                  <a:schemeClr val="tx2"/>
                </a:solidFill>
                <a:latin typeface="Comic Sans MS" pitchFamily="66" charset="0"/>
              </a:rPr>
              <a:t>Millipedes</a:t>
            </a:r>
            <a:r>
              <a:rPr lang="en-GB" sz="2000" dirty="0" smtClean="0">
                <a:solidFill>
                  <a:schemeClr val="tx2"/>
                </a:solidFill>
              </a:rPr>
              <a:t> </a:t>
            </a:r>
            <a:r>
              <a:rPr lang="en-GB" sz="2000" dirty="0" smtClean="0">
                <a:solidFill>
                  <a:schemeClr val="tx2"/>
                </a:solidFill>
                <a:latin typeface="Comic Sans MS" pitchFamily="66" charset="0"/>
              </a:rPr>
              <a:t>live in the soil.</a:t>
            </a:r>
          </a:p>
          <a:p>
            <a:pPr algn="l">
              <a:lnSpc>
                <a:spcPct val="90000"/>
              </a:lnSpc>
            </a:pPr>
            <a:endParaRPr lang="en-GB" sz="20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l">
              <a:lnSpc>
                <a:spcPct val="90000"/>
              </a:lnSpc>
            </a:pPr>
            <a:r>
              <a:rPr lang="en-GB" sz="2000" dirty="0" smtClean="0">
                <a:solidFill>
                  <a:schemeClr val="tx2"/>
                </a:solidFill>
                <a:latin typeface="Comic Sans MS" pitchFamily="66" charset="0"/>
              </a:rPr>
              <a:t>Their body is made of segments.</a:t>
            </a:r>
          </a:p>
          <a:p>
            <a:pPr algn="l">
              <a:lnSpc>
                <a:spcPct val="90000"/>
              </a:lnSpc>
            </a:pPr>
            <a:endParaRPr lang="en-GB" sz="20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l">
              <a:lnSpc>
                <a:spcPct val="90000"/>
              </a:lnSpc>
            </a:pPr>
            <a:r>
              <a:rPr lang="en-GB" sz="2000" dirty="0" smtClean="0">
                <a:solidFill>
                  <a:schemeClr val="tx2"/>
                </a:solidFill>
                <a:latin typeface="Comic Sans MS" pitchFamily="66" charset="0"/>
              </a:rPr>
              <a:t>They have 2 pairs of legs on each body segment.</a:t>
            </a:r>
          </a:p>
          <a:p>
            <a:pPr algn="l">
              <a:lnSpc>
                <a:spcPct val="90000"/>
              </a:lnSpc>
            </a:pPr>
            <a:endParaRPr lang="en-GB" sz="20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l">
              <a:lnSpc>
                <a:spcPct val="90000"/>
              </a:lnSpc>
            </a:pPr>
            <a:r>
              <a:rPr lang="en-GB" sz="2000" dirty="0" smtClean="0">
                <a:solidFill>
                  <a:schemeClr val="tx2"/>
                </a:solidFill>
                <a:latin typeface="Comic Sans MS" pitchFamily="66" charset="0"/>
              </a:rPr>
              <a:t>They are </a:t>
            </a:r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herbivores</a:t>
            </a:r>
            <a:r>
              <a:rPr lang="en-GB" sz="2000" dirty="0" smtClean="0">
                <a:solidFill>
                  <a:schemeClr val="tx2"/>
                </a:solidFill>
                <a:latin typeface="Comic Sans MS" pitchFamily="66" charset="0"/>
              </a:rPr>
              <a:t>.</a:t>
            </a:r>
          </a:p>
          <a:p>
            <a:pPr algn="l">
              <a:lnSpc>
                <a:spcPct val="90000"/>
              </a:lnSpc>
            </a:pPr>
            <a:endParaRPr lang="en-GB" sz="20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l">
              <a:lnSpc>
                <a:spcPct val="90000"/>
              </a:lnSpc>
            </a:pPr>
            <a:r>
              <a:rPr lang="en-GB" sz="2000" dirty="0" smtClean="0">
                <a:solidFill>
                  <a:schemeClr val="tx2"/>
                </a:solidFill>
                <a:latin typeface="Comic Sans MS" pitchFamily="66" charset="0"/>
              </a:rPr>
              <a:t>If they are frightened they roll up into a ball.</a:t>
            </a:r>
            <a:endParaRPr lang="en-GB" sz="2000" dirty="0" smtClean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7" name="Picture 5" descr="millipede-w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6463" y="1268760"/>
            <a:ext cx="4035425" cy="2260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ptground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854700"/>
            <a:ext cx="9144000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8458" y="-65316"/>
            <a:ext cx="7772400" cy="1099459"/>
          </a:xfrm>
        </p:spPr>
        <p:txBody>
          <a:bodyPr>
            <a:normAutofit/>
          </a:bodyPr>
          <a:lstStyle/>
          <a:p>
            <a:r>
              <a:rPr lang="en-GB" sz="3000" dirty="0" smtClean="0">
                <a:solidFill>
                  <a:schemeClr val="tx2"/>
                </a:solidFill>
                <a:latin typeface="Comic Sans MS" pitchFamily="66" charset="0"/>
              </a:rPr>
              <a:t>Helpful </a:t>
            </a:r>
            <a:r>
              <a:rPr lang="en-GB" sz="3000" dirty="0" err="1" smtClean="0">
                <a:solidFill>
                  <a:schemeClr val="tx2"/>
                </a:solidFill>
                <a:latin typeface="Comic Sans MS" pitchFamily="66" charset="0"/>
              </a:rPr>
              <a:t>minibeasts</a:t>
            </a:r>
            <a:endParaRPr lang="en-GB" sz="30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9" name="Picture 4" descr="MCAN00221_0000[1]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755650" y="1027564"/>
            <a:ext cx="1439863" cy="892175"/>
          </a:xfrm>
          <a:prstGeom prst="rect">
            <a:avLst/>
          </a:prstGeom>
          <a:noFill/>
        </p:spPr>
      </p:pic>
      <p:pic>
        <p:nvPicPr>
          <p:cNvPr id="10" name="Picture 5" descr="MCBD07377_0000[1]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00113" y="2339971"/>
            <a:ext cx="11525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411413" y="1007149"/>
            <a:ext cx="6516687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>
                <a:solidFill>
                  <a:schemeClr val="tx2"/>
                </a:solidFill>
                <a:latin typeface="Comic Sans MS" pitchFamily="66" charset="0"/>
              </a:rPr>
              <a:t> Some bees make honey. </a:t>
            </a:r>
          </a:p>
          <a:p>
            <a:pPr>
              <a:spcBef>
                <a:spcPct val="50000"/>
              </a:spcBef>
            </a:pPr>
            <a:endParaRPr lang="en-GB" sz="2000" dirty="0">
              <a:solidFill>
                <a:schemeClr val="tx2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GB" sz="2000" dirty="0">
                <a:solidFill>
                  <a:schemeClr val="tx2"/>
                </a:solidFill>
                <a:latin typeface="Comic Sans MS" pitchFamily="66" charset="0"/>
              </a:rPr>
              <a:t>All bees help flowers to grow.</a:t>
            </a:r>
          </a:p>
          <a:p>
            <a:pPr>
              <a:spcBef>
                <a:spcPct val="50000"/>
              </a:spcBef>
            </a:pPr>
            <a:endParaRPr lang="en-GB" sz="2000" dirty="0">
              <a:solidFill>
                <a:schemeClr val="tx2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GB" sz="2000" dirty="0">
                <a:solidFill>
                  <a:schemeClr val="tx2"/>
                </a:solidFill>
                <a:latin typeface="Comic Sans MS" pitchFamily="66" charset="0"/>
              </a:rPr>
              <a:t> Worms make the soil healthy for plants to grow.</a:t>
            </a:r>
          </a:p>
          <a:p>
            <a:pPr>
              <a:spcBef>
                <a:spcPct val="50000"/>
              </a:spcBef>
            </a:pPr>
            <a:endParaRPr lang="en-GB" sz="2000" dirty="0">
              <a:solidFill>
                <a:schemeClr val="tx2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GB" sz="2000" dirty="0">
                <a:solidFill>
                  <a:schemeClr val="tx2"/>
                </a:solidFill>
                <a:latin typeface="Comic Sans MS" pitchFamily="66" charset="0"/>
              </a:rPr>
              <a:t> Ladybirds help gardeners by eating aphids.</a:t>
            </a:r>
            <a:endParaRPr lang="en-US" sz="20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12" name="Picture 7" descr="MCj04339110000[1]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015094" y="3599536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395288" y="5157788"/>
            <a:ext cx="84613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4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Can you think of any harmful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minibeasts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?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ptground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854700"/>
            <a:ext cx="9144000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8458" y="-65316"/>
            <a:ext cx="7772400" cy="1099459"/>
          </a:xfrm>
        </p:spPr>
        <p:txBody>
          <a:bodyPr>
            <a:normAutofit/>
          </a:bodyPr>
          <a:lstStyle/>
          <a:p>
            <a:r>
              <a:rPr lang="en-GB" sz="3000" dirty="0" smtClean="0">
                <a:solidFill>
                  <a:schemeClr val="tx2"/>
                </a:solidFill>
                <a:latin typeface="Comic Sans MS" pitchFamily="66" charset="0"/>
              </a:rPr>
              <a:t>Lifecycle</a:t>
            </a:r>
            <a:endParaRPr lang="en-GB" sz="30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51981" y="996267"/>
            <a:ext cx="4141787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chemeClr val="tx2"/>
                </a:solidFill>
                <a:latin typeface="Comic Sans MS" pitchFamily="66" charset="0"/>
              </a:rPr>
              <a:t>Some </a:t>
            </a:r>
            <a:r>
              <a:rPr lang="en-GB" sz="2000" dirty="0" err="1" smtClean="0">
                <a:solidFill>
                  <a:schemeClr val="tx2"/>
                </a:solidFill>
                <a:latin typeface="Comic Sans MS" pitchFamily="66" charset="0"/>
              </a:rPr>
              <a:t>minibeasts</a:t>
            </a:r>
            <a:r>
              <a:rPr lang="en-GB" sz="2000" dirty="0" smtClean="0">
                <a:solidFill>
                  <a:schemeClr val="tx2"/>
                </a:solidFill>
                <a:latin typeface="Comic Sans MS" pitchFamily="66" charset="0"/>
              </a:rPr>
              <a:t> have a life cycle where the young </a:t>
            </a:r>
            <a:r>
              <a:rPr lang="en-GB" sz="2000" dirty="0" err="1" smtClean="0">
                <a:solidFill>
                  <a:schemeClr val="tx2"/>
                </a:solidFill>
                <a:latin typeface="Comic Sans MS" pitchFamily="66" charset="0"/>
              </a:rPr>
              <a:t>minibeast</a:t>
            </a:r>
            <a:r>
              <a:rPr lang="en-GB" sz="2000" dirty="0" smtClean="0">
                <a:solidFill>
                  <a:schemeClr val="tx2"/>
                </a:solidFill>
                <a:latin typeface="Comic Sans MS" pitchFamily="66" charset="0"/>
              </a:rPr>
              <a:t> is very different from the adult.</a:t>
            </a:r>
          </a:p>
          <a:p>
            <a:endParaRPr lang="en-GB" sz="20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r>
              <a:rPr lang="en-GB" sz="2000" dirty="0" smtClean="0">
                <a:solidFill>
                  <a:schemeClr val="tx2"/>
                </a:solidFill>
                <a:latin typeface="Comic Sans MS" pitchFamily="66" charset="0"/>
              </a:rPr>
              <a:t>Look at the life cycle of a butterfly.</a:t>
            </a:r>
          </a:p>
          <a:p>
            <a:endParaRPr lang="en-GB" sz="20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r>
              <a:rPr lang="en-GB" sz="2000" dirty="0" smtClean="0">
                <a:solidFill>
                  <a:schemeClr val="tx2"/>
                </a:solidFill>
                <a:latin typeface="Comic Sans MS" pitchFamily="66" charset="0"/>
              </a:rPr>
              <a:t>Can you see the 4 different stages?</a:t>
            </a:r>
            <a:endParaRPr lang="en-US" sz="2000" dirty="0" smtClean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438829" y="4374025"/>
            <a:ext cx="5058457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Can you put these in the right order?</a:t>
            </a:r>
          </a:p>
          <a:p>
            <a:pPr>
              <a:spcBef>
                <a:spcPct val="50000"/>
              </a:spcBef>
              <a:defRPr/>
            </a:pPr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Chrysalis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,  Egg,  Butterfly,  </a:t>
            </a:r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Caterpillar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4" name="Picture 8" descr="Metamorphosis%20of%20monarch%20butterfly"/>
          <p:cNvPicPr>
            <a:picLocks noChangeAspect="1" noChangeArrowheads="1"/>
          </p:cNvPicPr>
          <p:nvPr/>
        </p:nvPicPr>
        <p:blipFill>
          <a:blip r:embed="rId3" cstate="screen"/>
          <a:srcRect b="3519"/>
          <a:stretch>
            <a:fillRect/>
          </a:stretch>
        </p:blipFill>
        <p:spPr bwMode="auto">
          <a:xfrm>
            <a:off x="5458687" y="1279643"/>
            <a:ext cx="2898775" cy="39608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5423354" y="4789714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1.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5510439" y="2536373"/>
            <a:ext cx="5420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2.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7698467" y="1948543"/>
            <a:ext cx="6182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3.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7742011" y="3537857"/>
            <a:ext cx="5637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4.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5" descr="pptground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4460875"/>
            <a:ext cx="9144000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18" descr="pptkingfisher.pn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333375"/>
            <a:ext cx="3743325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20" descr="pptLaganValley.pn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164388" y="6219825"/>
            <a:ext cx="17145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Box 21"/>
          <p:cNvSpPr txBox="1">
            <a:spLocks noChangeArrowheads="1"/>
          </p:cNvSpPr>
          <p:nvPr/>
        </p:nvSpPr>
        <p:spPr bwMode="auto">
          <a:xfrm>
            <a:off x="250825" y="6165850"/>
            <a:ext cx="63373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 b="1">
                <a:solidFill>
                  <a:schemeClr val="bg1"/>
                </a:solidFill>
                <a:latin typeface="Tempus Sans ITC" pitchFamily="82" charset="0"/>
              </a:rPr>
              <a:t>www.laganvalleylearning.co.uk</a:t>
            </a:r>
          </a:p>
        </p:txBody>
      </p:sp>
      <p:pic>
        <p:nvPicPr>
          <p:cNvPr id="20486" name="Picture 22" descr="pptlaganscape.pn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131050" y="188913"/>
            <a:ext cx="17319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ptground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827712"/>
            <a:ext cx="9144000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8458" y="-65316"/>
            <a:ext cx="7772400" cy="1099459"/>
          </a:xfrm>
        </p:spPr>
        <p:txBody>
          <a:bodyPr>
            <a:normAutofit/>
          </a:bodyPr>
          <a:lstStyle/>
          <a:p>
            <a:r>
              <a:rPr lang="en-GB" sz="3000" dirty="0" smtClean="0">
                <a:solidFill>
                  <a:schemeClr val="tx2"/>
                </a:solidFill>
                <a:latin typeface="Comic Sans MS" pitchFamily="66" charset="0"/>
              </a:rPr>
              <a:t>What is a </a:t>
            </a:r>
            <a:r>
              <a:rPr lang="en-GB" sz="3000" dirty="0" err="1" smtClean="0">
                <a:solidFill>
                  <a:schemeClr val="tx2"/>
                </a:solidFill>
                <a:latin typeface="Comic Sans MS" pitchFamily="66" charset="0"/>
              </a:rPr>
              <a:t>minibeast</a:t>
            </a:r>
            <a:r>
              <a:rPr lang="en-GB" sz="3000" dirty="0" smtClean="0">
                <a:solidFill>
                  <a:schemeClr val="tx2"/>
                </a:solidFill>
                <a:latin typeface="Comic Sans MS" pitchFamily="66" charset="0"/>
              </a:rPr>
              <a:t>?</a:t>
            </a:r>
            <a:endParaRPr lang="en-GB" sz="30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72408" y="1033685"/>
            <a:ext cx="8135938" cy="4492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 </a:t>
            </a:r>
            <a:r>
              <a:rPr kumimoji="0" lang="en-GB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minibeast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is a small animal or ‘creepy crawly’.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Minibeasts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have no backbone .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Minibeasts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do not have a skeleton on the inside.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Some </a:t>
            </a:r>
            <a:r>
              <a:rPr kumimoji="0" lang="en-GB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minibeasts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have a hard shell to live in.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Minibeasts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can be found on land, water and air.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There are lots of different kinds of </a:t>
            </a:r>
            <a:r>
              <a:rPr kumimoji="0" lang="en-GB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minibeasts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. Can you name any?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9" name="Picture 6" descr="MCAN00221_0000[1]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778178">
            <a:off x="7209292" y="513668"/>
            <a:ext cx="15113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ptground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854700"/>
            <a:ext cx="9144000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8458" y="-65316"/>
            <a:ext cx="7772400" cy="1099459"/>
          </a:xfrm>
        </p:spPr>
        <p:txBody>
          <a:bodyPr>
            <a:normAutofit/>
          </a:bodyPr>
          <a:lstStyle/>
          <a:p>
            <a:r>
              <a:rPr lang="en-GB" sz="3000" dirty="0" smtClean="0">
                <a:solidFill>
                  <a:schemeClr val="tx2"/>
                </a:solidFill>
                <a:latin typeface="Comic Sans MS" pitchFamily="66" charset="0"/>
              </a:rPr>
              <a:t>How are </a:t>
            </a:r>
            <a:r>
              <a:rPr lang="en-GB" sz="3000" dirty="0" err="1" smtClean="0">
                <a:solidFill>
                  <a:schemeClr val="tx2"/>
                </a:solidFill>
                <a:latin typeface="Comic Sans MS" pitchFamily="66" charset="0"/>
              </a:rPr>
              <a:t>minibeasts</a:t>
            </a:r>
            <a:r>
              <a:rPr lang="en-GB" sz="3000" dirty="0" smtClean="0">
                <a:solidFill>
                  <a:schemeClr val="tx2"/>
                </a:solidFill>
                <a:latin typeface="Comic Sans MS" pitchFamily="66" charset="0"/>
              </a:rPr>
              <a:t> different from us?</a:t>
            </a:r>
            <a:endParaRPr lang="en-GB" sz="30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4786315" y="1032092"/>
            <a:ext cx="3813399" cy="453050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We have our skeletons inside our bodies. </a:t>
            </a:r>
            <a:r>
              <a:rPr kumimoji="0" lang="en-GB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Minibeasts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have their skeletons outside their body.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Minibeasts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have soft bendy bodies.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Some </a:t>
            </a:r>
            <a:r>
              <a:rPr kumimoji="0" lang="en-GB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minibeasts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have a hard shell to protect them.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7" name="Picture 12" descr="MCHM00254_0000[1]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4515" y="1042751"/>
            <a:ext cx="1525530" cy="454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" descr="MCBD07377_0000[1]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632077" y="1031865"/>
            <a:ext cx="1802033" cy="1487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2487615" y="2681506"/>
            <a:ext cx="2311423" cy="30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Worms have soft bodies</a:t>
            </a:r>
            <a:endParaRPr lang="en-US" sz="14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" name="Picture 18" descr="MCAN03411_0000[1]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632077" y="3834030"/>
            <a:ext cx="1830636" cy="832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2344740" y="4913531"/>
            <a:ext cx="231142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Snails have soft bodies and a hard shell</a:t>
            </a:r>
            <a:endParaRPr lang="en-US" sz="14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ptground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854700"/>
            <a:ext cx="9144000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8458" y="-65316"/>
            <a:ext cx="7772400" cy="1099459"/>
          </a:xfrm>
        </p:spPr>
        <p:txBody>
          <a:bodyPr>
            <a:normAutofit/>
          </a:bodyPr>
          <a:lstStyle/>
          <a:p>
            <a:r>
              <a:rPr lang="en-GB" sz="3000" dirty="0" smtClean="0">
                <a:solidFill>
                  <a:schemeClr val="tx2"/>
                </a:solidFill>
                <a:latin typeface="Comic Sans MS" pitchFamily="66" charset="0"/>
              </a:rPr>
              <a:t>What do </a:t>
            </a:r>
            <a:r>
              <a:rPr lang="en-GB" sz="3000" dirty="0" err="1" smtClean="0">
                <a:solidFill>
                  <a:schemeClr val="tx2"/>
                </a:solidFill>
                <a:latin typeface="Comic Sans MS" pitchFamily="66" charset="0"/>
              </a:rPr>
              <a:t>minibeasts</a:t>
            </a:r>
            <a:r>
              <a:rPr lang="en-GB" sz="3000" dirty="0" smtClean="0">
                <a:solidFill>
                  <a:schemeClr val="tx2"/>
                </a:solidFill>
                <a:latin typeface="Comic Sans MS" pitchFamily="66" charset="0"/>
              </a:rPr>
              <a:t> need to survive?</a:t>
            </a:r>
            <a:endParaRPr lang="en-GB" sz="30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7" name="Picture 15" descr="MCj04381830000[1]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16688" y="2397125"/>
            <a:ext cx="186690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8" descr="MCj02901860000[1]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668713" y="2471738"/>
            <a:ext cx="2416175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2" descr="MCFD01027_0000[1]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5288" y="1951038"/>
            <a:ext cx="2389187" cy="219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538163" y="4251325"/>
            <a:ext cx="23050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Food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3346450" y="4251325"/>
            <a:ext cx="23050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Water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Text Box 25"/>
          <p:cNvSpPr txBox="1">
            <a:spLocks noChangeArrowheads="1"/>
          </p:cNvSpPr>
          <p:nvPr/>
        </p:nvSpPr>
        <p:spPr bwMode="auto">
          <a:xfrm>
            <a:off x="6300788" y="4179888"/>
            <a:ext cx="23050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Shelter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ptground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854700"/>
            <a:ext cx="9144000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8458" y="-65316"/>
            <a:ext cx="7772400" cy="1099459"/>
          </a:xfrm>
        </p:spPr>
        <p:txBody>
          <a:bodyPr>
            <a:normAutofit/>
          </a:bodyPr>
          <a:lstStyle/>
          <a:p>
            <a:r>
              <a:rPr lang="en-GB" sz="3000" dirty="0" smtClean="0">
                <a:solidFill>
                  <a:schemeClr val="tx2"/>
                </a:solidFill>
                <a:latin typeface="Comic Sans MS" pitchFamily="66" charset="0"/>
              </a:rPr>
              <a:t>What do </a:t>
            </a:r>
            <a:r>
              <a:rPr lang="en-GB" sz="3000" dirty="0" err="1" smtClean="0">
                <a:solidFill>
                  <a:schemeClr val="tx2"/>
                </a:solidFill>
                <a:latin typeface="Comic Sans MS" pitchFamily="66" charset="0"/>
              </a:rPr>
              <a:t>minibeasts</a:t>
            </a:r>
            <a:r>
              <a:rPr lang="en-GB" sz="3000" dirty="0" smtClean="0">
                <a:solidFill>
                  <a:schemeClr val="tx2"/>
                </a:solidFill>
                <a:latin typeface="Comic Sans MS" pitchFamily="66" charset="0"/>
              </a:rPr>
              <a:t> eat?</a:t>
            </a:r>
            <a:endParaRPr lang="en-GB" sz="30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09600" y="1161594"/>
            <a:ext cx="4978400" cy="11811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Some </a:t>
            </a:r>
            <a:r>
              <a:rPr kumimoji="0" lang="en-GB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minibeasts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eat plants…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2000" dirty="0">
                <a:solidFill>
                  <a:schemeClr val="tx2"/>
                </a:solidFill>
                <a:latin typeface="Comic Sans MS" pitchFamily="66" charset="0"/>
              </a:rPr>
              <a:t>	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they are called 				</a:t>
            </a:r>
            <a:r>
              <a:rPr kumimoji="0" lang="en-GB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herbivores.</a:t>
            </a:r>
            <a:endParaRPr kumimoji="0" lang="en-US" sz="280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8" name="Picture 6" descr="MCj04368690000[1]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929210" y="1044575"/>
            <a:ext cx="12827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MCj02376810000[1]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63909" y="2583533"/>
            <a:ext cx="11953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8" descr="MCj02327770000[1]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041940" y="4441143"/>
            <a:ext cx="110648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587828" y="2838020"/>
            <a:ext cx="4978400" cy="11811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Some </a:t>
            </a:r>
            <a:r>
              <a:rPr kumimoji="0" lang="en-GB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minibeasts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only eat meat…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2000" dirty="0">
                <a:solidFill>
                  <a:schemeClr val="tx2"/>
                </a:solidFill>
                <a:latin typeface="Comic Sans MS" pitchFamily="66" charset="0"/>
              </a:rPr>
              <a:t>	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they are called 				</a:t>
            </a:r>
            <a:r>
              <a:rPr kumimoji="0" lang="en-GB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carnivores.</a:t>
            </a:r>
            <a:endParaRPr kumimoji="0" lang="en-US" sz="280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609599" y="4362015"/>
            <a:ext cx="6291944" cy="116792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Some </a:t>
            </a:r>
            <a:r>
              <a:rPr kumimoji="0" lang="en-GB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minibeasts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eat both plants and meat…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2000" dirty="0">
                <a:solidFill>
                  <a:schemeClr val="tx2"/>
                </a:solidFill>
                <a:latin typeface="Comic Sans MS" pitchFamily="66" charset="0"/>
              </a:rPr>
              <a:t>	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they are called 					</a:t>
            </a:r>
            <a:r>
              <a:rPr kumimoji="0" lang="en-GB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omnivores.</a:t>
            </a:r>
            <a:endParaRPr kumimoji="0" lang="en-US" sz="280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ptground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854700"/>
            <a:ext cx="9144000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8458" y="-65316"/>
            <a:ext cx="7772400" cy="1099459"/>
          </a:xfrm>
        </p:spPr>
        <p:txBody>
          <a:bodyPr>
            <a:normAutofit/>
          </a:bodyPr>
          <a:lstStyle/>
          <a:p>
            <a:r>
              <a:rPr lang="en-GB" sz="3000" dirty="0" smtClean="0">
                <a:solidFill>
                  <a:schemeClr val="tx2"/>
                </a:solidFill>
                <a:latin typeface="Comic Sans MS" pitchFamily="66" charset="0"/>
              </a:rPr>
              <a:t>What do </a:t>
            </a:r>
            <a:r>
              <a:rPr lang="en-GB" sz="3000" dirty="0" err="1" smtClean="0">
                <a:solidFill>
                  <a:schemeClr val="tx2"/>
                </a:solidFill>
                <a:latin typeface="Comic Sans MS" pitchFamily="66" charset="0"/>
              </a:rPr>
              <a:t>minibeasts</a:t>
            </a:r>
            <a:r>
              <a:rPr lang="en-GB" sz="3000" dirty="0" smtClean="0">
                <a:solidFill>
                  <a:schemeClr val="tx2"/>
                </a:solidFill>
                <a:latin typeface="Comic Sans MS" pitchFamily="66" charset="0"/>
              </a:rPr>
              <a:t> live?</a:t>
            </a:r>
            <a:endParaRPr lang="en-GB" sz="30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6056" y="1034783"/>
            <a:ext cx="8022773" cy="4549587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GB" sz="2000" dirty="0">
                <a:solidFill>
                  <a:schemeClr val="tx2"/>
                </a:solidFill>
                <a:latin typeface="Comic Sans MS" pitchFamily="66" charset="0"/>
              </a:rPr>
              <a:t>A </a:t>
            </a:r>
            <a:r>
              <a:rPr lang="en-GB" sz="2000" dirty="0" err="1">
                <a:solidFill>
                  <a:schemeClr val="tx2"/>
                </a:solidFill>
                <a:latin typeface="Comic Sans MS" pitchFamily="66" charset="0"/>
              </a:rPr>
              <a:t>minibeast’s</a:t>
            </a:r>
            <a:r>
              <a:rPr lang="en-GB" sz="2000" dirty="0">
                <a:solidFill>
                  <a:schemeClr val="tx2"/>
                </a:solidFill>
                <a:latin typeface="Comic Sans MS" pitchFamily="66" charset="0"/>
              </a:rPr>
              <a:t> home is called a 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habitat</a:t>
            </a:r>
          </a:p>
          <a:p>
            <a:pPr algn="l">
              <a:defRPr/>
            </a:pPr>
            <a:endParaRPr lang="en-GB" sz="2000" dirty="0">
              <a:solidFill>
                <a:schemeClr val="tx2"/>
              </a:solidFill>
              <a:latin typeface="Comic Sans MS" pitchFamily="66" charset="0"/>
            </a:endParaRPr>
          </a:p>
          <a:p>
            <a:pPr algn="l">
              <a:defRPr/>
            </a:pPr>
            <a:r>
              <a:rPr lang="en-GB" sz="2000" dirty="0">
                <a:solidFill>
                  <a:schemeClr val="tx2"/>
                </a:solidFill>
                <a:latin typeface="Comic Sans MS" pitchFamily="66" charset="0"/>
              </a:rPr>
              <a:t>A habitat is where a </a:t>
            </a:r>
            <a:r>
              <a:rPr lang="en-GB" sz="2000" dirty="0" err="1">
                <a:solidFill>
                  <a:schemeClr val="tx2"/>
                </a:solidFill>
                <a:latin typeface="Comic Sans MS" pitchFamily="66" charset="0"/>
              </a:rPr>
              <a:t>minibeast</a:t>
            </a:r>
            <a:r>
              <a:rPr lang="en-GB" sz="2000" dirty="0">
                <a:solidFill>
                  <a:schemeClr val="tx2"/>
                </a:solidFill>
                <a:latin typeface="Comic Sans MS" pitchFamily="66" charset="0"/>
              </a:rPr>
              <a:t> lives. It is more than just a home as it includes everything an animal needs to survive (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food</a:t>
            </a:r>
            <a:r>
              <a:rPr lang="en-GB" sz="2000" dirty="0">
                <a:solidFill>
                  <a:schemeClr val="tx2"/>
                </a:solidFill>
                <a:latin typeface="Comic Sans MS" pitchFamily="66" charset="0"/>
              </a:rPr>
              <a:t>, 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water </a:t>
            </a:r>
            <a:r>
              <a:rPr lang="en-GB" sz="2000" dirty="0">
                <a:solidFill>
                  <a:schemeClr val="tx2"/>
                </a:solidFill>
                <a:latin typeface="Comic Sans MS" pitchFamily="66" charset="0"/>
              </a:rPr>
              <a:t>and 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shelter</a:t>
            </a:r>
            <a:r>
              <a:rPr lang="en-GB" sz="2000" dirty="0">
                <a:solidFill>
                  <a:schemeClr val="tx2"/>
                </a:solidFill>
                <a:latin typeface="Comic Sans MS" pitchFamily="66" charset="0"/>
              </a:rPr>
              <a:t>). A habitat could be as big as a forest or as small as a leaf.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</a:p>
          <a:p>
            <a:pPr algn="l">
              <a:defRPr/>
            </a:pPr>
            <a:endParaRPr lang="en-GB" sz="2000" dirty="0">
              <a:solidFill>
                <a:schemeClr val="tx2"/>
              </a:solidFill>
            </a:endParaRPr>
          </a:p>
          <a:p>
            <a:pPr algn="l">
              <a:defRPr/>
            </a:pPr>
            <a:r>
              <a:rPr lang="en-GB" sz="2000" dirty="0">
                <a:solidFill>
                  <a:schemeClr val="tx2"/>
                </a:solidFill>
                <a:latin typeface="Comic Sans MS" pitchFamily="66" charset="0"/>
              </a:rPr>
              <a:t>Can you think of a good habitat for a </a:t>
            </a:r>
            <a:r>
              <a:rPr lang="en-GB" sz="2000" dirty="0" err="1">
                <a:solidFill>
                  <a:schemeClr val="tx2"/>
                </a:solidFill>
                <a:latin typeface="Comic Sans MS" pitchFamily="66" charset="0"/>
              </a:rPr>
              <a:t>minibeast</a:t>
            </a:r>
            <a:r>
              <a:rPr lang="en-GB" sz="2000" dirty="0">
                <a:solidFill>
                  <a:schemeClr val="tx2"/>
                </a:solidFill>
                <a:latin typeface="Comic Sans MS" pitchFamily="66" charset="0"/>
              </a:rPr>
              <a:t>?</a:t>
            </a:r>
            <a:endParaRPr lang="en-US" sz="20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5" name="Picture 5" descr="MCj04380400000[1]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382828">
            <a:off x="7667625" y="188913"/>
            <a:ext cx="11557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ptground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854700"/>
            <a:ext cx="9144000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8458" y="97974"/>
            <a:ext cx="7772400" cy="1099459"/>
          </a:xfrm>
        </p:spPr>
        <p:txBody>
          <a:bodyPr>
            <a:normAutofit/>
          </a:bodyPr>
          <a:lstStyle/>
          <a:p>
            <a:r>
              <a:rPr lang="en-GB" sz="3000" dirty="0" smtClean="0">
                <a:solidFill>
                  <a:schemeClr val="tx2"/>
                </a:solidFill>
                <a:latin typeface="Comic Sans MS" pitchFamily="66" charset="0"/>
              </a:rPr>
              <a:t>Can you think of any </a:t>
            </a:r>
            <a:r>
              <a:rPr lang="en-GB" sz="3000" dirty="0" err="1" smtClean="0">
                <a:solidFill>
                  <a:schemeClr val="tx2"/>
                </a:solidFill>
                <a:latin typeface="Comic Sans MS" pitchFamily="66" charset="0"/>
              </a:rPr>
              <a:t>minibeasts</a:t>
            </a:r>
            <a:r>
              <a:rPr lang="en-GB" sz="3000" dirty="0" smtClean="0">
                <a:solidFill>
                  <a:schemeClr val="tx2"/>
                </a:solidFill>
                <a:latin typeface="Comic Sans MS" pitchFamily="66" charset="0"/>
              </a:rPr>
              <a:t> that might live in these habitats?</a:t>
            </a:r>
            <a:endParaRPr lang="en-GB" sz="30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6" name="Picture 6" descr="MCj02395470000[1]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87953" y="1515151"/>
            <a:ext cx="1797050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MCj04239900000[1]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629720" y="1383163"/>
            <a:ext cx="1558925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7" descr="MCj04260380000[1]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638303" y="4163788"/>
            <a:ext cx="1854200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1258888" y="3213100"/>
            <a:ext cx="25923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Under a log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Text Box 24"/>
          <p:cNvSpPr txBox="1">
            <a:spLocks noChangeArrowheads="1"/>
          </p:cNvSpPr>
          <p:nvPr/>
        </p:nvSpPr>
        <p:spPr bwMode="auto">
          <a:xfrm>
            <a:off x="4561114" y="3213101"/>
            <a:ext cx="35269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On a plant or tree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Text Box 27"/>
          <p:cNvSpPr txBox="1">
            <a:spLocks noChangeArrowheads="1"/>
          </p:cNvSpPr>
          <p:nvPr/>
        </p:nvSpPr>
        <p:spPr bwMode="auto">
          <a:xfrm>
            <a:off x="1258888" y="5516563"/>
            <a:ext cx="25923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In the soil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2" name="Picture 29" descr="MMAG00181_0000[1]"/>
          <p:cNvPicPr>
            <a:picLocks noChangeAspect="1" noChangeArrowheads="1" noCrop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586639" y="4098473"/>
            <a:ext cx="2232025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33"/>
          <p:cNvSpPr txBox="1">
            <a:spLocks noChangeArrowheads="1"/>
          </p:cNvSpPr>
          <p:nvPr/>
        </p:nvSpPr>
        <p:spPr bwMode="auto">
          <a:xfrm>
            <a:off x="5265069" y="5462135"/>
            <a:ext cx="25923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In a pond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ptground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854700"/>
            <a:ext cx="9144000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8458" y="-65316"/>
            <a:ext cx="7772400" cy="1099459"/>
          </a:xfrm>
        </p:spPr>
        <p:txBody>
          <a:bodyPr>
            <a:normAutofit/>
          </a:bodyPr>
          <a:lstStyle/>
          <a:p>
            <a:r>
              <a:rPr lang="en-GB" sz="3000" dirty="0" smtClean="0">
                <a:solidFill>
                  <a:schemeClr val="tx2"/>
                </a:solidFill>
                <a:latin typeface="Comic Sans MS" pitchFamily="66" charset="0"/>
              </a:rPr>
              <a:t>Sorting </a:t>
            </a:r>
            <a:r>
              <a:rPr lang="en-GB" sz="3000" dirty="0" err="1" smtClean="0">
                <a:solidFill>
                  <a:schemeClr val="tx2"/>
                </a:solidFill>
                <a:latin typeface="Comic Sans MS" pitchFamily="66" charset="0"/>
              </a:rPr>
              <a:t>minibeasts</a:t>
            </a:r>
            <a:endParaRPr lang="en-GB" sz="30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6056" y="1034783"/>
            <a:ext cx="8022773" cy="4549587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GB" sz="2000" dirty="0">
                <a:solidFill>
                  <a:schemeClr val="tx2"/>
                </a:solidFill>
                <a:latin typeface="Comic Sans MS" pitchFamily="66" charset="0"/>
              </a:rPr>
              <a:t>You can sort </a:t>
            </a:r>
            <a:r>
              <a:rPr lang="en-GB" sz="2000" dirty="0" err="1">
                <a:solidFill>
                  <a:schemeClr val="tx2"/>
                </a:solidFill>
                <a:latin typeface="Comic Sans MS" pitchFamily="66" charset="0"/>
              </a:rPr>
              <a:t>minibeasts</a:t>
            </a:r>
            <a:r>
              <a:rPr lang="en-GB" sz="2000" dirty="0">
                <a:solidFill>
                  <a:schemeClr val="tx2"/>
                </a:solidFill>
                <a:latin typeface="Comic Sans MS" pitchFamily="66" charset="0"/>
              </a:rPr>
              <a:t> by the number of legs they have.</a:t>
            </a:r>
          </a:p>
          <a:p>
            <a:pPr algn="l">
              <a:defRPr/>
            </a:pPr>
            <a:endParaRPr lang="en-GB" sz="1200" dirty="0">
              <a:solidFill>
                <a:schemeClr val="tx2"/>
              </a:solidFill>
              <a:latin typeface="Comic Sans MS" pitchFamily="66" charset="0"/>
            </a:endParaRPr>
          </a:p>
          <a:p>
            <a:pPr algn="l">
              <a:defRPr/>
            </a:pPr>
            <a:r>
              <a:rPr lang="en-GB" sz="2000" dirty="0" smtClean="0">
                <a:solidFill>
                  <a:schemeClr val="tx2"/>
                </a:solidFill>
                <a:latin typeface="Comic Sans MS" pitchFamily="66" charset="0"/>
              </a:rPr>
              <a:t>	</a:t>
            </a:r>
          </a:p>
          <a:p>
            <a:pPr algn="l">
              <a:defRPr/>
            </a:pPr>
            <a:r>
              <a:rPr lang="en-GB" sz="2000" dirty="0">
                <a:solidFill>
                  <a:schemeClr val="tx2"/>
                </a:solidFill>
                <a:latin typeface="Comic Sans MS" pitchFamily="66" charset="0"/>
              </a:rPr>
              <a:t>	</a:t>
            </a:r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0 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legs  </a:t>
            </a:r>
            <a:r>
              <a:rPr lang="en-GB" sz="2000" dirty="0">
                <a:solidFill>
                  <a:schemeClr val="tx2"/>
                </a:solidFill>
                <a:latin typeface="Comic Sans MS" pitchFamily="66" charset="0"/>
              </a:rPr>
              <a:t>= Worms, snails, slugs</a:t>
            </a:r>
          </a:p>
          <a:p>
            <a:pPr algn="l">
              <a:defRPr/>
            </a:pPr>
            <a:endParaRPr lang="en-GB" sz="1200" dirty="0">
              <a:solidFill>
                <a:schemeClr val="tx2"/>
              </a:solidFill>
              <a:latin typeface="Comic Sans MS" pitchFamily="66" charset="0"/>
            </a:endParaRPr>
          </a:p>
          <a:p>
            <a:pPr algn="l">
              <a:defRPr/>
            </a:pPr>
            <a:r>
              <a:rPr lang="en-GB" sz="2000" dirty="0" smtClean="0">
                <a:solidFill>
                  <a:schemeClr val="tx2"/>
                </a:solidFill>
                <a:latin typeface="Comic Sans MS" pitchFamily="66" charset="0"/>
              </a:rPr>
              <a:t>	</a:t>
            </a:r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6 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legs  </a:t>
            </a:r>
            <a:r>
              <a:rPr lang="en-GB" sz="2000" dirty="0">
                <a:solidFill>
                  <a:schemeClr val="tx2"/>
                </a:solidFill>
                <a:latin typeface="Comic Sans MS" pitchFamily="66" charset="0"/>
              </a:rPr>
              <a:t>= Insects; beetles, butterflies, bees, ladybirds</a:t>
            </a:r>
          </a:p>
          <a:p>
            <a:pPr algn="l">
              <a:defRPr/>
            </a:pPr>
            <a:endParaRPr lang="en-GB" sz="1200" dirty="0">
              <a:solidFill>
                <a:schemeClr val="tx2"/>
              </a:solidFill>
              <a:latin typeface="Comic Sans MS" pitchFamily="66" charset="0"/>
            </a:endParaRPr>
          </a:p>
          <a:p>
            <a:pPr algn="l">
              <a:defRPr/>
            </a:pPr>
            <a:r>
              <a:rPr lang="en-GB" sz="2000" dirty="0" smtClean="0">
                <a:solidFill>
                  <a:schemeClr val="tx2"/>
                </a:solidFill>
                <a:latin typeface="Comic Sans MS" pitchFamily="66" charset="0"/>
              </a:rPr>
              <a:t>	</a:t>
            </a:r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8 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legs  </a:t>
            </a:r>
            <a:r>
              <a:rPr lang="en-GB" sz="2000" dirty="0">
                <a:solidFill>
                  <a:schemeClr val="tx2"/>
                </a:solidFill>
                <a:latin typeface="Comic Sans MS" pitchFamily="66" charset="0"/>
              </a:rPr>
              <a:t>= Spiders</a:t>
            </a:r>
          </a:p>
          <a:p>
            <a:pPr algn="l">
              <a:defRPr/>
            </a:pPr>
            <a:endParaRPr lang="en-GB" sz="1200" dirty="0">
              <a:solidFill>
                <a:schemeClr val="tx2"/>
              </a:solidFill>
              <a:latin typeface="Comic Sans MS" pitchFamily="66" charset="0"/>
            </a:endParaRPr>
          </a:p>
          <a:p>
            <a:pPr algn="l">
              <a:defRPr/>
            </a:pPr>
            <a:r>
              <a:rPr lang="en-GB" sz="2000" dirty="0" smtClean="0">
                <a:solidFill>
                  <a:schemeClr val="tx2"/>
                </a:solidFill>
                <a:latin typeface="Comic Sans MS" pitchFamily="66" charset="0"/>
              </a:rPr>
              <a:t>	</a:t>
            </a:r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14 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legs </a:t>
            </a:r>
            <a:r>
              <a:rPr lang="en-GB" sz="2000" dirty="0">
                <a:solidFill>
                  <a:schemeClr val="tx2"/>
                </a:solidFill>
                <a:latin typeface="Comic Sans MS" pitchFamily="66" charset="0"/>
              </a:rPr>
              <a:t>= Woodlouse</a:t>
            </a:r>
          </a:p>
          <a:p>
            <a:pPr algn="l">
              <a:defRPr/>
            </a:pPr>
            <a:endParaRPr lang="en-GB" sz="1200" dirty="0">
              <a:solidFill>
                <a:schemeClr val="tx2"/>
              </a:solidFill>
              <a:latin typeface="Comic Sans MS" pitchFamily="66" charset="0"/>
            </a:endParaRPr>
          </a:p>
          <a:p>
            <a:pPr algn="l">
              <a:defRPr/>
            </a:pPr>
            <a:r>
              <a:rPr lang="en-GB" sz="2000" dirty="0" smtClean="0">
                <a:solidFill>
                  <a:schemeClr val="tx2"/>
                </a:solidFill>
                <a:latin typeface="Comic Sans MS" pitchFamily="66" charset="0"/>
              </a:rPr>
              <a:t>	</a:t>
            </a:r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More 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than 14 legs </a:t>
            </a:r>
            <a:r>
              <a:rPr lang="en-GB" sz="2000" dirty="0">
                <a:solidFill>
                  <a:schemeClr val="tx2"/>
                </a:solidFill>
                <a:latin typeface="Comic Sans MS" pitchFamily="66" charset="0"/>
              </a:rPr>
              <a:t>= Millipedes and Centipedes</a:t>
            </a:r>
            <a:endParaRPr lang="en-US" sz="20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7" name="Picture 8" descr="MCj03468950000[1]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697704">
            <a:off x="7413270" y="5873069"/>
            <a:ext cx="970090" cy="89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ptground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854700"/>
            <a:ext cx="9144000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8458" y="-65316"/>
            <a:ext cx="7772400" cy="1099459"/>
          </a:xfrm>
        </p:spPr>
        <p:txBody>
          <a:bodyPr>
            <a:normAutofit/>
          </a:bodyPr>
          <a:lstStyle/>
          <a:p>
            <a:r>
              <a:rPr lang="en-GB" sz="3000" dirty="0" smtClean="0">
                <a:solidFill>
                  <a:schemeClr val="tx2"/>
                </a:solidFill>
                <a:latin typeface="Comic Sans MS" pitchFamily="66" charset="0"/>
              </a:rPr>
              <a:t>Slugs and snails</a:t>
            </a:r>
            <a:endParaRPr lang="en-GB" sz="30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6056" y="1034783"/>
            <a:ext cx="8022773" cy="4549587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GB" sz="2000" dirty="0">
                <a:solidFill>
                  <a:schemeClr val="tx2"/>
                </a:solidFill>
                <a:latin typeface="Comic Sans MS" pitchFamily="66" charset="0"/>
              </a:rPr>
              <a:t>Live in dark, damp habitats. Can you think of a good snail habitat?</a:t>
            </a:r>
          </a:p>
          <a:p>
            <a:pPr algn="l">
              <a:defRPr/>
            </a:pPr>
            <a:endParaRPr lang="en-GB" sz="2000" dirty="0">
              <a:solidFill>
                <a:schemeClr val="tx2"/>
              </a:solidFill>
              <a:latin typeface="Comic Sans MS" pitchFamily="66" charset="0"/>
            </a:endParaRPr>
          </a:p>
          <a:p>
            <a:pPr algn="l">
              <a:defRPr/>
            </a:pPr>
            <a:r>
              <a:rPr lang="en-GB" sz="2000" dirty="0">
                <a:solidFill>
                  <a:schemeClr val="tx2"/>
                </a:solidFill>
                <a:latin typeface="Comic Sans MS" pitchFamily="66" charset="0"/>
              </a:rPr>
              <a:t>Have soft bodies and sometimes hard shell</a:t>
            </a:r>
          </a:p>
          <a:p>
            <a:pPr algn="l">
              <a:defRPr/>
            </a:pPr>
            <a:endParaRPr lang="en-GB" sz="2000" dirty="0">
              <a:solidFill>
                <a:schemeClr val="tx2"/>
              </a:solidFill>
              <a:latin typeface="Comic Sans MS" pitchFamily="66" charset="0"/>
            </a:endParaRPr>
          </a:p>
          <a:p>
            <a:pPr algn="l">
              <a:defRPr/>
            </a:pPr>
            <a:r>
              <a:rPr lang="en-GB" sz="2000" dirty="0">
                <a:solidFill>
                  <a:schemeClr val="tx2"/>
                </a:solidFill>
                <a:latin typeface="Comic Sans MS" pitchFamily="66" charset="0"/>
              </a:rPr>
              <a:t>Have long tentacles with eyes on them</a:t>
            </a:r>
          </a:p>
          <a:p>
            <a:pPr algn="l">
              <a:defRPr/>
            </a:pPr>
            <a:endParaRPr lang="en-GB" sz="2000" dirty="0">
              <a:solidFill>
                <a:schemeClr val="tx2"/>
              </a:solidFill>
              <a:latin typeface="Comic Sans MS" pitchFamily="66" charset="0"/>
            </a:endParaRPr>
          </a:p>
          <a:p>
            <a:pPr algn="l">
              <a:defRPr/>
            </a:pPr>
            <a:r>
              <a:rPr lang="en-GB" sz="2000" dirty="0">
                <a:solidFill>
                  <a:schemeClr val="tx2"/>
                </a:solidFill>
                <a:latin typeface="Comic Sans MS" pitchFamily="66" charset="0"/>
              </a:rPr>
              <a:t>They eat plants so they are called 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herbivores</a:t>
            </a:r>
          </a:p>
          <a:p>
            <a:pPr algn="l">
              <a:defRPr/>
            </a:pPr>
            <a:endParaRPr lang="en-GB" sz="2000" b="1" dirty="0">
              <a:solidFill>
                <a:schemeClr val="tx2"/>
              </a:solidFill>
              <a:latin typeface="Comic Sans MS" pitchFamily="66" charset="0"/>
            </a:endParaRPr>
          </a:p>
          <a:p>
            <a:pPr algn="l">
              <a:defRPr/>
            </a:pPr>
            <a:r>
              <a:rPr lang="en-GB" sz="2000" dirty="0">
                <a:solidFill>
                  <a:schemeClr val="tx2"/>
                </a:solidFill>
                <a:latin typeface="Comic Sans MS" pitchFamily="66" charset="0"/>
              </a:rPr>
              <a:t>What do you think eats slugs and snails?</a:t>
            </a:r>
            <a:endParaRPr lang="en-GB" sz="20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99504" y="4719638"/>
            <a:ext cx="5791200" cy="158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11"/>
          <p:cNvSpPr>
            <a:spLocks noChangeShapeType="1"/>
          </p:cNvSpPr>
          <p:nvPr/>
        </p:nvSpPr>
        <p:spPr bwMode="auto">
          <a:xfrm flipH="1">
            <a:off x="4523692" y="5086350"/>
            <a:ext cx="936625" cy="287338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5388879" y="4852988"/>
            <a:ext cx="1296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4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Shell</a:t>
            </a:r>
            <a:endParaRPr lang="en-US" sz="14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Line 13"/>
          <p:cNvSpPr>
            <a:spLocks noChangeShapeType="1"/>
          </p:cNvSpPr>
          <p:nvPr/>
        </p:nvSpPr>
        <p:spPr bwMode="auto">
          <a:xfrm>
            <a:off x="1356629" y="5084763"/>
            <a:ext cx="936625" cy="504825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383492" y="4886325"/>
            <a:ext cx="1547812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4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Tentacles</a:t>
            </a:r>
          </a:p>
          <a:p>
            <a:pPr>
              <a:spcBef>
                <a:spcPct val="50000"/>
              </a:spcBef>
              <a:defRPr/>
            </a:pPr>
            <a:r>
              <a:rPr lang="en-GB" sz="14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for smelling</a:t>
            </a:r>
            <a:endParaRPr lang="en-US" sz="14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Line 16"/>
          <p:cNvSpPr>
            <a:spLocks noChangeShapeType="1"/>
          </p:cNvSpPr>
          <p:nvPr/>
        </p:nvSpPr>
        <p:spPr bwMode="auto">
          <a:xfrm flipH="1">
            <a:off x="5388879" y="5084763"/>
            <a:ext cx="1800225" cy="576262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7189104" y="4598988"/>
            <a:ext cx="1547813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4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Tentacles</a:t>
            </a:r>
          </a:p>
          <a:p>
            <a:pPr>
              <a:spcBef>
                <a:spcPct val="50000"/>
              </a:spcBef>
              <a:defRPr/>
            </a:pPr>
            <a:r>
              <a:rPr lang="en-GB" sz="14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With eyes</a:t>
            </a:r>
            <a:endParaRPr lang="en-US" sz="14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728</Words>
  <Application>Microsoft Office PowerPoint</Application>
  <PresentationFormat>On-screen Show (4:3)</PresentationFormat>
  <Paragraphs>184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What is a minibeast?</vt:lpstr>
      <vt:lpstr>How are minibeasts different from us?</vt:lpstr>
      <vt:lpstr>What do minibeasts need to survive?</vt:lpstr>
      <vt:lpstr>What do minibeasts eat?</vt:lpstr>
      <vt:lpstr>What do minibeasts live?</vt:lpstr>
      <vt:lpstr>Can you think of any minibeasts that might live in these habitats?</vt:lpstr>
      <vt:lpstr>Sorting minibeasts</vt:lpstr>
      <vt:lpstr>Slugs and snails</vt:lpstr>
      <vt:lpstr>Earthworms</vt:lpstr>
      <vt:lpstr>Insects</vt:lpstr>
      <vt:lpstr>How many insects can you name?</vt:lpstr>
      <vt:lpstr>Spiders</vt:lpstr>
      <vt:lpstr>Woodlice</vt:lpstr>
      <vt:lpstr>Centipedes</vt:lpstr>
      <vt:lpstr>Millipedes</vt:lpstr>
      <vt:lpstr>Helpful minibeasts</vt:lpstr>
      <vt:lpstr>Lifecycle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a minibeast?</dc:title>
  <dc:creator>hris Best</dc:creator>
  <cp:lastModifiedBy>hris Best</cp:lastModifiedBy>
  <cp:revision>9</cp:revision>
  <dcterms:created xsi:type="dcterms:W3CDTF">2011-07-05T09:54:39Z</dcterms:created>
  <dcterms:modified xsi:type="dcterms:W3CDTF">2011-07-05T11:24:34Z</dcterms:modified>
</cp:coreProperties>
</file>