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269" r:id="rId3"/>
    <p:sldId id="258" r:id="rId4"/>
    <p:sldId id="262" r:id="rId5"/>
    <p:sldId id="261" r:id="rId6"/>
    <p:sldId id="259" r:id="rId7"/>
    <p:sldId id="264" r:id="rId8"/>
    <p:sldId id="260" r:id="rId9"/>
    <p:sldId id="266" r:id="rId10"/>
    <p:sldId id="265" r:id="rId11"/>
    <p:sldId id="268" r:id="rId12"/>
    <p:sldId id="263" r:id="rId13"/>
    <p:sldId id="267" r:id="rId14"/>
    <p:sldId id="270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333399"/>
    <a:srgbClr val="336600"/>
    <a:srgbClr val="993366"/>
    <a:srgbClr val="660066"/>
    <a:srgbClr val="A50021"/>
    <a:srgbClr val="D1E0F0"/>
    <a:srgbClr val="99CCFF"/>
    <a:srgbClr val="FFFF99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07CE69-2B73-4D1C-B288-EA93023C7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788AD1-DC07-4340-AB42-D92FF38EE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3F660-FF9C-4A87-B718-AF3F1D663E3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612BD-BB4F-496B-A24D-DC66EA01F71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F4124-04AC-46DC-BE35-F3A2D8727D6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E3FC3-729B-4E0B-9FCE-C5BC2ACB7FD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C4BC0-7CF6-408F-88E3-CE5B5103C7D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2D5D5-6F3A-4D20-A11C-8DBDEE4F971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DEFCB-2649-49B8-8B85-3A063927CEE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9D101-733C-4F80-B931-C0F40F238D7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4D81D-B3EF-428B-858C-3B577D16B9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2C0C-F31F-4689-ACCA-CC2A5C512D8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591B6-1287-4859-B805-09305AA0E50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21CCB-00C5-4D24-B99F-52EFFF7376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7611E-ABED-4CBB-8AD5-03A2ED1C91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22E4-FD20-463D-B45E-ECCA1714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3664-393F-47A4-A31F-A9B2CEA5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551B-0F55-40B2-9737-D6DF08A47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9801-38CC-4154-A23C-9E87A73CF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34EE-AE0B-4E41-BCDD-BDF5ECAB3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AC07-1818-4937-8A7E-95F8AC2A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41C4-5BEE-4667-97AF-0E003598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B9723-D95E-46D9-935A-5759950F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D58D-9975-466A-8C2A-3B4B7607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FDDE-213F-4948-861A-F6F0B094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A708-F687-40FE-878B-FABCE7A24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D1E0F0"/>
            </a:gs>
            <a:gs pos="45000">
              <a:schemeClr val="bg1"/>
            </a:gs>
            <a:gs pos="7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andscape logo cropped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4925" y="5876925"/>
            <a:ext cx="15128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LVRP logo Email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458075" y="6165850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rgbClr val="D1E0F0"/>
            </a:gs>
            <a:gs pos="45000">
              <a:schemeClr val="bg1"/>
            </a:gs>
            <a:gs pos="7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57BC8-B515-4CDA-AAEA-B98EDF45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9/9a/Haswell's_Frog_-_Paracrinia_haswelli_tadpole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35.gif"/><Relationship Id="rId9" Type="http://schemas.openxmlformats.org/officeDocument/2006/relationships/hyperlink" Target="http://upload.wikimedia.org/wikipedia/commons/0/03/Sympetrum_flaveolum_-_side_(aka)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jpe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Spitzschlammschnecke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epa_cinerea01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3/Gyrinus_natator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7.jpeg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pptground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8" descr="pptkingfish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4211638" y="1484313"/>
            <a:ext cx="3673475" cy="26654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92500" y="2349500"/>
            <a:ext cx="504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6000" dirty="0">
                <a:solidFill>
                  <a:schemeClr val="accent6">
                    <a:lumMod val="75000"/>
                  </a:schemeClr>
                </a:solidFill>
                <a:latin typeface="Tempus Sans ITC" pitchFamily="82" charset="0"/>
              </a:rPr>
              <a:t>Pond life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3078" name="Picture 20" descr="pptLaganValle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3080" name="Picture 22" descr="pptlaganscape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467544" y="1052736"/>
            <a:ext cx="8064896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Some pond creatures only spend part of their life underwater, the rest they spend on land or in the air. Here are some you might encounter.</a:t>
            </a:r>
            <a:endParaRPr lang="en-US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5848" name="Picture 8" descr="damselfly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39749" y="2225280"/>
            <a:ext cx="1905000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4576415"/>
            <a:ext cx="2087562" cy="101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1" name="Picture 11" descr="File:Haswell's Frog - Paracrinia haswelli tadpo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475" y="2204864"/>
            <a:ext cx="2232025" cy="103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2" name="Picture 12" descr="Frog must reference Catherine Bertrand see Jo for details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4077072"/>
            <a:ext cx="216024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4" name="Picture 14" descr="File:Sympetrum flaveolum - side (aka)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732588" y="4437063"/>
            <a:ext cx="1793875" cy="110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323850" y="35242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Damselfly nymph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2299" name="Text Box 16"/>
          <p:cNvSpPr txBox="1">
            <a:spLocks noChangeArrowheads="1"/>
          </p:cNvSpPr>
          <p:nvPr/>
        </p:nvSpPr>
        <p:spPr bwMode="auto">
          <a:xfrm>
            <a:off x="3347864" y="3284984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Tadpole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323850" y="56847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Adult damselfly 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3419872" y="566124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Common frog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6516688" y="566102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Adult dragonfly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35861" name="Picture 21" descr="417121735yIBAyb_fs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62763" y="2204864"/>
            <a:ext cx="1525587" cy="114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6516688" y="3500438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Dragonfly nymph</a:t>
            </a:r>
            <a:endParaRPr lang="en-US" sz="16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2305" name="Line 23"/>
          <p:cNvSpPr>
            <a:spLocks noChangeShapeType="1"/>
          </p:cNvSpPr>
          <p:nvPr/>
        </p:nvSpPr>
        <p:spPr bwMode="auto">
          <a:xfrm>
            <a:off x="1403350" y="3932238"/>
            <a:ext cx="0" cy="288925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Water babies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4499992" y="3645024"/>
            <a:ext cx="0" cy="288925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7668344" y="3932163"/>
            <a:ext cx="0" cy="288925"/>
          </a:xfrm>
          <a:prstGeom prst="line">
            <a:avLst/>
          </a:prstGeom>
          <a:noFill/>
          <a:ln w="25400">
            <a:solidFill>
              <a:srgbClr val="33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ent Arrow 28"/>
          <p:cNvSpPr/>
          <p:nvPr/>
        </p:nvSpPr>
        <p:spPr>
          <a:xfrm>
            <a:off x="971600" y="1412776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6200000">
            <a:off x="873703" y="4174971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5400000">
            <a:off x="3465990" y="1510675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314" name="Picture 13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Bent Arrow 26"/>
          <p:cNvSpPr/>
          <p:nvPr/>
        </p:nvSpPr>
        <p:spPr>
          <a:xfrm rot="10800000">
            <a:off x="3347865" y="4221088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2843213" y="1312863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b="1"/>
              <a:t>Frogspawn</a:t>
            </a:r>
            <a:endParaRPr lang="en-US" sz="900" b="1"/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1835150" y="508476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1"/>
              <a:t> </a:t>
            </a:r>
            <a:r>
              <a:rPr lang="en-GB" sz="900" b="1"/>
              <a:t>12 weeks front  legs formed</a:t>
            </a:r>
            <a:endParaRPr lang="en-US" sz="900" b="1"/>
          </a:p>
        </p:txBody>
      </p:sp>
      <p:sp>
        <p:nvSpPr>
          <p:cNvPr id="13324" name="Text Box 22"/>
          <p:cNvSpPr txBox="1">
            <a:spLocks noChangeArrowheads="1"/>
          </p:cNvSpPr>
          <p:nvPr/>
        </p:nvSpPr>
        <p:spPr bwMode="auto">
          <a:xfrm>
            <a:off x="5652120" y="1345992"/>
            <a:ext cx="30963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Frogs lay thousands of eggs in one go! Many other animals feast on them before they have a chance to grow into frogs.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5652120" y="3565465"/>
            <a:ext cx="30963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 only have one type of frog in Ireland, the common frog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cycle of a frog</a:t>
            </a:r>
          </a:p>
        </p:txBody>
      </p:sp>
      <p:pic>
        <p:nvPicPr>
          <p:cNvPr id="17" name="Picture 16" descr="fr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28292" y="961653"/>
            <a:ext cx="2171700" cy="1819275"/>
          </a:xfrm>
          <a:prstGeom prst="rect">
            <a:avLst/>
          </a:prstGeom>
        </p:spPr>
      </p:pic>
      <p:pic>
        <p:nvPicPr>
          <p:cNvPr id="18" name="Picture 17" descr="fr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35896" y="2905869"/>
            <a:ext cx="2171700" cy="1819275"/>
          </a:xfrm>
          <a:prstGeom prst="rect">
            <a:avLst/>
          </a:prstGeom>
        </p:spPr>
      </p:pic>
      <p:pic>
        <p:nvPicPr>
          <p:cNvPr id="19" name="Picture 18" descr="f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03648" y="4365104"/>
            <a:ext cx="2171700" cy="1819275"/>
          </a:xfrm>
          <a:prstGeom prst="rect">
            <a:avLst/>
          </a:prstGeom>
        </p:spPr>
      </p:pic>
      <p:pic>
        <p:nvPicPr>
          <p:cNvPr id="20" name="Picture 19" descr="fr4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3528" y="2348880"/>
            <a:ext cx="2171700" cy="1819275"/>
          </a:xfrm>
          <a:prstGeom prst="rect">
            <a:avLst/>
          </a:prstGeom>
        </p:spPr>
      </p:pic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707904" y="4221088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TADPOLES</a:t>
            </a:r>
            <a:endParaRPr lang="en-US" sz="1200" b="1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2412305" y="2276872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A50021"/>
                </a:solidFill>
                <a:latin typeface="Comic Sans MS" pitchFamily="66" charset="0"/>
              </a:rPr>
              <a:t>FROGSPAWN</a:t>
            </a:r>
            <a:endParaRPr lang="en-US" sz="12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548209" y="5600273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FROGLET</a:t>
            </a:r>
            <a:endParaRPr lang="en-US" sz="1200" b="1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95536" y="2564904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660066"/>
                </a:solidFill>
                <a:latin typeface="Comic Sans MS" pitchFamily="66" charset="0"/>
              </a:rPr>
              <a:t>FROG</a:t>
            </a:r>
            <a:endParaRPr lang="en-US" sz="12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cycle of a dragonfly</a:t>
            </a:r>
          </a:p>
        </p:txBody>
      </p:sp>
      <p:sp>
        <p:nvSpPr>
          <p:cNvPr id="15" name="Bent Arrow 14"/>
          <p:cNvSpPr/>
          <p:nvPr/>
        </p:nvSpPr>
        <p:spPr>
          <a:xfrm>
            <a:off x="971600" y="1412776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>
            <a:off x="873703" y="4174971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3465990" y="1510675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0800000">
            <a:off x="3347865" y="4221088"/>
            <a:ext cx="1368152" cy="14603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Picture 26" descr="dr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2" y="998612"/>
            <a:ext cx="1733550" cy="1638300"/>
          </a:xfrm>
          <a:prstGeom prst="rect">
            <a:avLst/>
          </a:prstGeom>
        </p:spPr>
      </p:pic>
      <p:pic>
        <p:nvPicPr>
          <p:cNvPr id="29" name="Picture 28" descr="dr3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31640" y="4575770"/>
            <a:ext cx="2295525" cy="1733550"/>
          </a:xfrm>
          <a:prstGeom prst="rect">
            <a:avLst/>
          </a:prstGeom>
        </p:spPr>
      </p:pic>
      <p:pic>
        <p:nvPicPr>
          <p:cNvPr id="30" name="Picture 29" descr="dr4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878084">
            <a:off x="23505" y="2388585"/>
            <a:ext cx="2581275" cy="2409825"/>
          </a:xfrm>
          <a:prstGeom prst="rect">
            <a:avLst/>
          </a:prstGeom>
        </p:spPr>
      </p:pic>
      <p:pic>
        <p:nvPicPr>
          <p:cNvPr id="31" name="Picture 30" descr="dr2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63888" y="2924944"/>
            <a:ext cx="1847850" cy="1857375"/>
          </a:xfrm>
          <a:prstGeom prst="rect">
            <a:avLst/>
          </a:prstGeom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411760" y="2575937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993366"/>
                </a:solidFill>
                <a:latin typeface="Comic Sans MS" pitchFamily="66" charset="0"/>
              </a:rPr>
              <a:t>EGGS</a:t>
            </a:r>
            <a:endParaRPr lang="en-US" sz="1200" b="1" dirty="0">
              <a:solidFill>
                <a:srgbClr val="993366"/>
              </a:solidFill>
              <a:latin typeface="Comic Sans MS" pitchFamily="66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140497" y="4077072"/>
            <a:ext cx="15836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336600"/>
                </a:solidFill>
                <a:latin typeface="Comic Sans MS" pitchFamily="66" charset="0"/>
              </a:rPr>
              <a:t>NYMPH</a:t>
            </a:r>
            <a:endParaRPr lang="en-US" sz="1200" b="1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95736" y="5805264"/>
            <a:ext cx="28803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993300"/>
                </a:solidFill>
                <a:latin typeface="Comic Sans MS" pitchFamily="66" charset="0"/>
              </a:rPr>
              <a:t>EMERGING DRAGONFLY</a:t>
            </a:r>
            <a:endParaRPr lang="en-US" sz="12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683568" y="3284984"/>
            <a:ext cx="28803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solidFill>
                  <a:srgbClr val="333399"/>
                </a:solidFill>
                <a:latin typeface="Comic Sans MS" pitchFamily="66" charset="0"/>
              </a:rPr>
              <a:t>DRAGONFLY</a:t>
            </a:r>
            <a:endParaRPr lang="en-US" sz="12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652120" y="1345992"/>
            <a:ext cx="3096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There are 22 species of dragonfly in Ireland.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The larva can live in the pond for up to 5  years.</a:t>
            </a:r>
          </a:p>
          <a:p>
            <a:pPr>
              <a:spcBef>
                <a:spcPct val="50000"/>
              </a:spcBef>
            </a:pPr>
            <a:endParaRPr lang="en-GB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Adult dragonflies only live for 1 or 2 weeks.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pptground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460875"/>
            <a:ext cx="91440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8" descr="pptkingfish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375"/>
            <a:ext cx="3743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0" descr="pptLaganValle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388" y="6219825"/>
            <a:ext cx="1714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50825" y="616585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Tempus Sans ITC" pitchFamily="82" charset="0"/>
              </a:rPr>
              <a:t>www.laganvalleylearning.co.uk</a:t>
            </a:r>
          </a:p>
        </p:txBody>
      </p:sp>
      <p:pic>
        <p:nvPicPr>
          <p:cNvPr id="15366" name="Picture 22" descr="pptlaganscape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31050" y="188913"/>
            <a:ext cx="1731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052736"/>
            <a:ext cx="7992888" cy="403326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 pond is a hollow in the ground where water collects.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Ponds are different to rivers. Rivers are fast flowing but in a pond the water is still.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Ponds are teeming with life. Some creatures live </a:t>
            </a:r>
            <a:r>
              <a:rPr lang="en-GB" sz="2000" dirty="0" smtClean="0">
                <a:solidFill>
                  <a:srgbClr val="336600"/>
                </a:solidFill>
                <a:latin typeface="Comic Sans MS" pitchFamily="66" charset="0"/>
              </a:rPr>
              <a:t>in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the water some live </a:t>
            </a:r>
            <a:r>
              <a:rPr lang="en-GB" sz="2000" dirty="0" smtClean="0">
                <a:solidFill>
                  <a:srgbClr val="336600"/>
                </a:solidFill>
                <a:latin typeface="Comic Sans MS" pitchFamily="66" charset="0"/>
              </a:rPr>
              <a:t>on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the water and some live </a:t>
            </a:r>
            <a:r>
              <a:rPr lang="en-GB" sz="2000" dirty="0" smtClean="0">
                <a:solidFill>
                  <a:srgbClr val="336600"/>
                </a:solidFill>
                <a:latin typeface="Comic Sans MS" pitchFamily="66" charset="0"/>
              </a:rPr>
              <a:t>around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the edge of the pond.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 pond is a great habitat as it can provide; </a:t>
            </a:r>
            <a:r>
              <a:rPr lang="en-GB" sz="2000" dirty="0" smtClean="0">
                <a:solidFill>
                  <a:srgbClr val="336600"/>
                </a:solidFill>
                <a:latin typeface="Comic Sans MS" pitchFamily="66" charset="0"/>
              </a:rPr>
              <a:t>food, shelter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and </a:t>
            </a:r>
            <a:r>
              <a:rPr lang="en-GB" sz="2000" dirty="0" smtClean="0">
                <a:solidFill>
                  <a:srgbClr val="336600"/>
                </a:solidFill>
                <a:latin typeface="Comic Sans MS" pitchFamily="66" charset="0"/>
              </a:rPr>
              <a:t>water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to many different species.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Can you name any living things that might use a pond as their habitat?</a:t>
            </a:r>
          </a:p>
        </p:txBody>
      </p:sp>
      <p:pic>
        <p:nvPicPr>
          <p:cNvPr id="5" name="Picture 4" descr="frog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42317">
            <a:off x="1333487" y="5575344"/>
            <a:ext cx="1180030" cy="1235098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What </a:t>
            </a: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is </a:t>
            </a: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a pond?</a:t>
            </a:r>
            <a:endParaRPr lang="en-GB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pondstuff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980728"/>
            <a:ext cx="6984776" cy="5238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Text Box 24"/>
          <p:cNvSpPr txBox="1">
            <a:spLocks noChangeArrowheads="1"/>
          </p:cNvSpPr>
          <p:nvPr/>
        </p:nvSpPr>
        <p:spPr bwMode="auto">
          <a:xfrm>
            <a:off x="7667625" y="14128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29"/>
          <p:cNvSpPr txBox="1">
            <a:spLocks noChangeArrowheads="1"/>
          </p:cNvSpPr>
          <p:nvPr/>
        </p:nvSpPr>
        <p:spPr bwMode="auto">
          <a:xfrm>
            <a:off x="899592" y="185821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Kingfisher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27" name="Text Box 30"/>
          <p:cNvSpPr txBox="1">
            <a:spLocks noChangeArrowheads="1"/>
          </p:cNvSpPr>
          <p:nvPr/>
        </p:nvSpPr>
        <p:spPr bwMode="auto">
          <a:xfrm>
            <a:off x="2699792" y="1844824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Dragonfly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28" name="Text Box 31"/>
          <p:cNvSpPr txBox="1">
            <a:spLocks noChangeArrowheads="1"/>
          </p:cNvSpPr>
          <p:nvPr/>
        </p:nvSpPr>
        <p:spPr bwMode="auto">
          <a:xfrm>
            <a:off x="4211960" y="1844824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Frog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29" name="Text Box 32"/>
          <p:cNvSpPr txBox="1">
            <a:spLocks noChangeArrowheads="1"/>
          </p:cNvSpPr>
          <p:nvPr/>
        </p:nvSpPr>
        <p:spPr bwMode="auto">
          <a:xfrm>
            <a:off x="899592" y="3212976"/>
            <a:ext cx="1222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Pond Skater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0" name="Text Box 33"/>
          <p:cNvSpPr txBox="1">
            <a:spLocks noChangeArrowheads="1"/>
          </p:cNvSpPr>
          <p:nvPr/>
        </p:nvSpPr>
        <p:spPr bwMode="auto">
          <a:xfrm>
            <a:off x="6156176" y="314096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Whirligig Beetle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2" name="Text Box 35"/>
          <p:cNvSpPr txBox="1">
            <a:spLocks noChangeArrowheads="1"/>
          </p:cNvSpPr>
          <p:nvPr/>
        </p:nvSpPr>
        <p:spPr bwMode="auto">
          <a:xfrm>
            <a:off x="4427984" y="314096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Pond snail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3" name="Text Box 36"/>
          <p:cNvSpPr txBox="1">
            <a:spLocks noChangeArrowheads="1"/>
          </p:cNvSpPr>
          <p:nvPr/>
        </p:nvSpPr>
        <p:spPr bwMode="auto">
          <a:xfrm>
            <a:off x="971600" y="423448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Tadpole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4" name="Text Box 37"/>
          <p:cNvSpPr txBox="1">
            <a:spLocks noChangeArrowheads="1"/>
          </p:cNvSpPr>
          <p:nvPr/>
        </p:nvSpPr>
        <p:spPr bwMode="auto">
          <a:xfrm>
            <a:off x="2771800" y="4293096"/>
            <a:ext cx="1296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Diving Beetle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5" name="Text Box 38"/>
          <p:cNvSpPr txBox="1">
            <a:spLocks noChangeArrowheads="1"/>
          </p:cNvSpPr>
          <p:nvPr/>
        </p:nvSpPr>
        <p:spPr bwMode="auto">
          <a:xfrm>
            <a:off x="4499992" y="4306491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Fish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7" name="Text Box 40"/>
          <p:cNvSpPr txBox="1">
            <a:spLocks noChangeArrowheads="1"/>
          </p:cNvSpPr>
          <p:nvPr/>
        </p:nvSpPr>
        <p:spPr bwMode="auto">
          <a:xfrm>
            <a:off x="5940772" y="1844824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Plants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8" name="Text Box 41"/>
          <p:cNvSpPr txBox="1">
            <a:spLocks noChangeArrowheads="1"/>
          </p:cNvSpPr>
          <p:nvPr/>
        </p:nvSpPr>
        <p:spPr bwMode="auto">
          <a:xfrm>
            <a:off x="2771800" y="321297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Algae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40" name="Text Box 43"/>
          <p:cNvSpPr txBox="1">
            <a:spLocks noChangeArrowheads="1"/>
          </p:cNvSpPr>
          <p:nvPr/>
        </p:nvSpPr>
        <p:spPr bwMode="auto">
          <a:xfrm>
            <a:off x="7668344" y="1124744"/>
            <a:ext cx="108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accent2"/>
                </a:solidFill>
                <a:latin typeface="Comic Sans MS" pitchFamily="66" charset="0"/>
              </a:rPr>
              <a:t>Above water</a:t>
            </a:r>
            <a:endParaRPr 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41" name="Text Box 44"/>
          <p:cNvSpPr txBox="1">
            <a:spLocks noChangeArrowheads="1"/>
          </p:cNvSpPr>
          <p:nvPr/>
        </p:nvSpPr>
        <p:spPr bwMode="auto">
          <a:xfrm>
            <a:off x="7380163" y="280441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accent2"/>
                </a:solidFill>
                <a:latin typeface="Comic Sans MS" pitchFamily="66" charset="0"/>
              </a:rPr>
              <a:t>Surface</a:t>
            </a:r>
            <a:endParaRPr 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42" name="Text Box 45"/>
          <p:cNvSpPr txBox="1">
            <a:spLocks noChangeArrowheads="1"/>
          </p:cNvSpPr>
          <p:nvPr/>
        </p:nvSpPr>
        <p:spPr bwMode="auto">
          <a:xfrm>
            <a:off x="7596336" y="3852337"/>
            <a:ext cx="107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accent2"/>
                </a:solidFill>
                <a:latin typeface="Comic Sans MS" pitchFamily="66" charset="0"/>
              </a:rPr>
              <a:t>Under Water</a:t>
            </a:r>
            <a:endParaRPr 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43" name="Text Box 46"/>
          <p:cNvSpPr txBox="1">
            <a:spLocks noChangeArrowheads="1"/>
          </p:cNvSpPr>
          <p:nvPr/>
        </p:nvSpPr>
        <p:spPr bwMode="auto">
          <a:xfrm>
            <a:off x="7380163" y="5396706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chemeClr val="accent2"/>
                </a:solidFill>
                <a:latin typeface="Comic Sans MS" pitchFamily="66" charset="0"/>
              </a:rPr>
              <a:t>Bottom</a:t>
            </a:r>
            <a:endParaRPr lang="en-US" sz="1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Pond Life</a:t>
            </a:r>
          </a:p>
        </p:txBody>
      </p:sp>
      <p:sp>
        <p:nvSpPr>
          <p:cNvPr id="5139" name="Text Box 42"/>
          <p:cNvSpPr txBox="1">
            <a:spLocks noChangeArrowheads="1"/>
          </p:cNvSpPr>
          <p:nvPr/>
        </p:nvSpPr>
        <p:spPr bwMode="auto">
          <a:xfrm>
            <a:off x="1403648" y="5101878"/>
            <a:ext cx="14398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Water    Boatman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auto">
          <a:xfrm>
            <a:off x="3563888" y="5085184"/>
            <a:ext cx="10801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Caddis Fly Larva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5136" name="Text Box 39"/>
          <p:cNvSpPr txBox="1">
            <a:spLocks noChangeArrowheads="1"/>
          </p:cNvSpPr>
          <p:nvPr/>
        </p:nvSpPr>
        <p:spPr bwMode="auto">
          <a:xfrm>
            <a:off x="5364708" y="531460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993300"/>
                </a:solidFill>
                <a:latin typeface="Comic Sans MS" pitchFamily="66" charset="0"/>
              </a:rPr>
              <a:t>Shrimp</a:t>
            </a:r>
            <a:endParaRPr lang="en-US" sz="1200" dirty="0">
              <a:solidFill>
                <a:srgbClr val="99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pptgroun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39552" y="1052736"/>
            <a:ext cx="79208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Plants are really important for ponds. They provide </a:t>
            </a: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food, shelter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and </a:t>
            </a: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oxygen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. The smallest plants in a pond are called </a:t>
            </a: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algae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. They are so tiny you need a microscope to see them but they provide food for many small pond creatures.</a:t>
            </a:r>
          </a:p>
          <a:p>
            <a:pPr>
              <a:spcBef>
                <a:spcPct val="50000"/>
              </a:spcBef>
              <a:defRPr/>
            </a:pPr>
            <a:endParaRPr lang="en-GB" sz="1600" dirty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6149" name="Picture 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6375" y="2608287"/>
            <a:ext cx="6624638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Text Box 29"/>
          <p:cNvSpPr txBox="1">
            <a:spLocks noChangeArrowheads="1"/>
          </p:cNvSpPr>
          <p:nvPr/>
        </p:nvSpPr>
        <p:spPr bwMode="auto">
          <a:xfrm>
            <a:off x="1474788" y="2997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Marsh and swamp plants</a:t>
            </a:r>
            <a:endParaRPr lang="en-US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1" name="Line 30"/>
          <p:cNvSpPr>
            <a:spLocks noChangeShapeType="1"/>
          </p:cNvSpPr>
          <p:nvPr/>
        </p:nvSpPr>
        <p:spPr bwMode="auto">
          <a:xfrm>
            <a:off x="1908175" y="3429000"/>
            <a:ext cx="0" cy="2873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2" name="Text Box 31"/>
          <p:cNvSpPr txBox="1">
            <a:spLocks noChangeArrowheads="1"/>
          </p:cNvSpPr>
          <p:nvPr/>
        </p:nvSpPr>
        <p:spPr bwMode="auto">
          <a:xfrm>
            <a:off x="2627313" y="263683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Reed mace with roots under water</a:t>
            </a:r>
            <a:endParaRPr lang="en-US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3" name="Line 32"/>
          <p:cNvSpPr>
            <a:spLocks noChangeShapeType="1"/>
          </p:cNvSpPr>
          <p:nvPr/>
        </p:nvSpPr>
        <p:spPr bwMode="auto">
          <a:xfrm>
            <a:off x="3708400" y="3068638"/>
            <a:ext cx="0" cy="360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4" name="Text Box 33"/>
          <p:cNvSpPr txBox="1">
            <a:spLocks noChangeArrowheads="1"/>
          </p:cNvSpPr>
          <p:nvPr/>
        </p:nvSpPr>
        <p:spPr bwMode="auto">
          <a:xfrm>
            <a:off x="4140200" y="35004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Water lily with floating leaves</a:t>
            </a:r>
            <a:endParaRPr lang="en-US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5" name="Line 34"/>
          <p:cNvSpPr>
            <a:spLocks noChangeShapeType="1"/>
          </p:cNvSpPr>
          <p:nvPr/>
        </p:nvSpPr>
        <p:spPr bwMode="auto">
          <a:xfrm>
            <a:off x="5219700" y="3933825"/>
            <a:ext cx="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6" name="Text Box 35"/>
          <p:cNvSpPr txBox="1">
            <a:spLocks noChangeArrowheads="1"/>
          </p:cNvSpPr>
          <p:nvPr/>
        </p:nvSpPr>
        <p:spPr bwMode="auto">
          <a:xfrm>
            <a:off x="3421063" y="5314950"/>
            <a:ext cx="172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Roots underwater</a:t>
            </a:r>
            <a:endParaRPr lang="en-US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7" name="Line 36"/>
          <p:cNvSpPr>
            <a:spLocks noChangeShapeType="1"/>
          </p:cNvSpPr>
          <p:nvPr/>
        </p:nvSpPr>
        <p:spPr bwMode="auto">
          <a:xfrm flipV="1">
            <a:off x="4427538" y="5013325"/>
            <a:ext cx="0" cy="3603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8" name="Text Box 37"/>
          <p:cNvSpPr txBox="1">
            <a:spLocks noChangeArrowheads="1"/>
          </p:cNvSpPr>
          <p:nvPr/>
        </p:nvSpPr>
        <p:spPr bwMode="auto">
          <a:xfrm>
            <a:off x="5291138" y="5733256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chemeClr val="accent2"/>
                </a:solidFill>
                <a:latin typeface="Comic Sans MS" pitchFamily="66" charset="0"/>
              </a:rPr>
              <a:t>Underwater plants e.g. pond weed</a:t>
            </a:r>
            <a:endParaRPr lang="en-US" sz="1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59" name="Text Box 38"/>
          <p:cNvSpPr txBox="1">
            <a:spLocks noChangeArrowheads="1"/>
          </p:cNvSpPr>
          <p:nvPr/>
        </p:nvSpPr>
        <p:spPr bwMode="auto">
          <a:xfrm>
            <a:off x="5940425" y="3875088"/>
            <a:ext cx="2160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Floating plants (algae)</a:t>
            </a:r>
            <a:endParaRPr lang="en-US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160" name="Line 39"/>
          <p:cNvSpPr>
            <a:spLocks noChangeShapeType="1"/>
          </p:cNvSpPr>
          <p:nvPr/>
        </p:nvSpPr>
        <p:spPr bwMode="auto">
          <a:xfrm flipV="1">
            <a:off x="6300788" y="5229225"/>
            <a:ext cx="0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Pond plants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96920">
            <a:off x="8142288" y="2958904"/>
            <a:ext cx="6334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5" descr="pptground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28303">
            <a:off x="8083550" y="5145115"/>
            <a:ext cx="7207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405569">
            <a:off x="5183188" y="5117232"/>
            <a:ext cx="5826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39975" y="5157192"/>
            <a:ext cx="7191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2774" y="1052736"/>
            <a:ext cx="561540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Water is essential for all living things. Ponds are visited by </a:t>
            </a: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birds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and </a:t>
            </a: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mammals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 looking for something to eat or drink.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Here are some of the visitors you might find.</a:t>
            </a:r>
          </a:p>
          <a:p>
            <a:pPr>
              <a:spcBef>
                <a:spcPct val="50000"/>
              </a:spcBef>
              <a:defRPr/>
            </a:pP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If you’re not lucky enough to see these animals, look for tracks on the water’s edge.</a:t>
            </a:r>
          </a:p>
          <a:p>
            <a:pPr>
              <a:spcBef>
                <a:spcPct val="50000"/>
              </a:spcBef>
              <a:defRPr/>
            </a:pPr>
            <a:endParaRPr lang="en-GB" sz="2000" dirty="0">
              <a:solidFill>
                <a:schemeClr val="hlink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9226" name="Picture 10" descr="Fox head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3933056"/>
            <a:ext cx="1943100" cy="129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8" name="Picture 12" descr="Badger - Meles meles 05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3933056"/>
            <a:ext cx="1871662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30" name="Picture 14" descr="Grey%20Heron%2004%20(Clive%20Timmons)_lge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88062" y="1196752"/>
            <a:ext cx="1684338" cy="208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33" name="Picture 17" descr="MallardBozADSC_007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084168" y="3933056"/>
            <a:ext cx="1990725" cy="132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900113" y="5229200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336600"/>
                </a:solidFill>
                <a:latin typeface="Comic Sans MS" pitchFamily="66" charset="0"/>
              </a:rPr>
              <a:t>Badger</a:t>
            </a:r>
            <a:endParaRPr lang="en-US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563938" y="5301208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336600"/>
                </a:solidFill>
                <a:latin typeface="Comic Sans MS" pitchFamily="66" charset="0"/>
              </a:rPr>
              <a:t>Fox</a:t>
            </a:r>
            <a:endParaRPr lang="en-US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227763" y="5373216"/>
            <a:ext cx="158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336600"/>
                </a:solidFill>
                <a:latin typeface="Comic Sans MS" pitchFamily="66" charset="0"/>
              </a:rPr>
              <a:t>Mallard duck</a:t>
            </a:r>
            <a:endParaRPr lang="en-US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661547" y="3356992"/>
            <a:ext cx="1366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336600"/>
                </a:solidFill>
                <a:latin typeface="Comic Sans MS" pitchFamily="66" charset="0"/>
              </a:rPr>
              <a:t>Heron</a:t>
            </a:r>
            <a:endParaRPr lang="en-US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on the edge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3" y="981075"/>
            <a:ext cx="8012881" cy="9357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Underneath the water there is a whole world of weird and wonderful creatures that have some amazing adaptations for living in this environment.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27657" name="Picture 9" descr="File:Spitzschlammschneck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000" y="2060848"/>
            <a:ext cx="1992313" cy="149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9" name="Picture 11" descr="2553311874_41b149886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25" y="1988840"/>
            <a:ext cx="2235200" cy="148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771775" y="1989138"/>
            <a:ext cx="34559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There are two kinds of </a:t>
            </a: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snails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 you will find beneath the water.  Left is a </a:t>
            </a: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pond snail 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and right a </a:t>
            </a:r>
            <a:r>
              <a:rPr lang="en-GB" sz="1600" dirty="0" err="1">
                <a:solidFill>
                  <a:srgbClr val="336600"/>
                </a:solidFill>
                <a:latin typeface="Comic Sans MS" pitchFamily="66" charset="0"/>
              </a:rPr>
              <a:t>ramshorn</a:t>
            </a: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 snail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GB" sz="16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They 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are herbivores and eat algae. They have gills to breathe and hold air in their shells. </a:t>
            </a:r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When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7662" name="Picture 14" descr="shri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188" y="4001170"/>
            <a:ext cx="2016125" cy="1516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71775" y="4511327"/>
            <a:ext cx="5905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Shrimp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 are </a:t>
            </a:r>
            <a:r>
              <a:rPr lang="en-GB" sz="1600" dirty="0">
                <a:solidFill>
                  <a:srgbClr val="336600"/>
                </a:solidFill>
                <a:latin typeface="Comic Sans MS" pitchFamily="66" charset="0"/>
              </a:rPr>
              <a:t>crustaceans </a:t>
            </a: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and are related to crabs, lobsters and woodlice. They have 7 or 9 pairs of legs and breathe using gills. They can only live in clean water where there is no pollution.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201" name="Picture 8" descr="pptground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What lies beneath?</a:t>
            </a:r>
            <a:endParaRPr lang="en-GB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380181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itchFamily="66" charset="0"/>
              </a:rPr>
              <a:t>this air runs out they come up to the surface for more.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539750" y="1196752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Water boatman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3348038" y="1196752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Water scorpion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11281" name="Picture 17" descr="Nepa cinerea">
            <a:hlinkClick r:id="rId3" tooltip="Nepa cinerea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1916832"/>
            <a:ext cx="2016125" cy="143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85" name="Picture 21" descr="Great Diving Beetle, Dytiscus marginalis, larv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2413" y="1916832"/>
            <a:ext cx="1223963" cy="1512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650" y="1916832"/>
            <a:ext cx="1866900" cy="136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5940153" y="1196752"/>
            <a:ext cx="2664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Diving beetle larvae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900113" y="32845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6" name="Text Box 27"/>
          <p:cNvSpPr txBox="1">
            <a:spLocks noChangeArrowheads="1"/>
          </p:cNvSpPr>
          <p:nvPr/>
        </p:nvSpPr>
        <p:spPr bwMode="auto">
          <a:xfrm>
            <a:off x="900113" y="32845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7" name="Text Box 28"/>
          <p:cNvSpPr txBox="1">
            <a:spLocks noChangeArrowheads="1"/>
          </p:cNvSpPr>
          <p:nvPr/>
        </p:nvSpPr>
        <p:spPr bwMode="auto">
          <a:xfrm>
            <a:off x="395288" y="3716214"/>
            <a:ext cx="25923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insect swims upside down using it’s legs like rowers on a boat. It can’t breathe underwater so frequently has to come up to the surface.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28" name="Text Box 29"/>
          <p:cNvSpPr txBox="1">
            <a:spLocks noChangeArrowheads="1"/>
          </p:cNvSpPr>
          <p:nvPr/>
        </p:nvSpPr>
        <p:spPr bwMode="auto">
          <a:xfrm>
            <a:off x="3203575" y="3717032"/>
            <a:ext cx="25923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bug has huge pinchers and it looks like a scorpion but is harmless to humans. It uses its long tail as a snorkel to breathe air.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6084167" y="3717032"/>
            <a:ext cx="2448645" cy="10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is the largest larva in the pond and it is a fierce predator. It even eats tadpoles</a:t>
            </a:r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!!!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230" name="Picture 13" descr="pptground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-24340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Water bugs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File:Gyrinus nata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9975" y="1916832"/>
            <a:ext cx="112553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39750" y="1196752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Whirligig Beetle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492500" y="1196752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Pond Skater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6156325" y="1196752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336600"/>
                </a:solidFill>
                <a:latin typeface="Comic Sans MS" pitchFamily="66" charset="0"/>
              </a:rPr>
              <a:t>Water Louse</a:t>
            </a:r>
            <a:endParaRPr lang="en-US" sz="20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pic>
        <p:nvPicPr>
          <p:cNvPr id="31755" name="Picture 11" descr="pondskat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8400" y="1916832"/>
            <a:ext cx="172720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1425" y="1916832"/>
            <a:ext cx="2066925" cy="1656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23528" y="3933056"/>
            <a:ext cx="2736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insect traps a bubble of air under its tummy so it can stay underwater for a long time. It gets its name because it swims around in a circle when it is alarmed.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250" name="Text Box 16"/>
          <p:cNvSpPr txBox="1">
            <a:spLocks noChangeArrowheads="1"/>
          </p:cNvSpPr>
          <p:nvPr/>
        </p:nvSpPr>
        <p:spPr bwMode="auto">
          <a:xfrm>
            <a:off x="3275013" y="3933056"/>
            <a:ext cx="25923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insect can be found on the surface of the water. The have very long legs and can stand on the surface of the water without getting their legs wet.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5940425" y="3933056"/>
            <a:ext cx="259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2060"/>
                </a:solidFill>
                <a:latin typeface="Comic Sans MS" pitchFamily="66" charset="0"/>
              </a:rPr>
              <a:t>This insect has 14 legs and can be found under stones. It eats algae and rotten matter.</a:t>
            </a:r>
            <a:endParaRPr lang="en-US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52" name="Picture 11" descr="pptground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More water bugs</a:t>
            </a:r>
            <a:endParaRPr lang="en-GB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876256" y="3077344"/>
            <a:ext cx="1728192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3635896" y="2924944"/>
            <a:ext cx="1728192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539552" y="2924944"/>
            <a:ext cx="1728192" cy="1080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cyc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64288" y="4111054"/>
            <a:ext cx="1550194" cy="1550194"/>
          </a:xfrm>
          <a:prstGeom prst="rect">
            <a:avLst/>
          </a:prstGeom>
        </p:spPr>
      </p:pic>
      <p:pic>
        <p:nvPicPr>
          <p:cNvPr id="28" name="Picture 27" descr="cycd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4111054"/>
            <a:ext cx="1550194" cy="1550194"/>
          </a:xfrm>
          <a:prstGeom prst="rect">
            <a:avLst/>
          </a:prstGeom>
        </p:spPr>
      </p:pic>
      <p:pic>
        <p:nvPicPr>
          <p:cNvPr id="27" name="Picture 26" descr="cycc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79912" y="4111054"/>
            <a:ext cx="1550194" cy="1550194"/>
          </a:xfrm>
          <a:prstGeom prst="rect">
            <a:avLst/>
          </a:prstGeom>
        </p:spPr>
      </p:pic>
      <p:pic>
        <p:nvPicPr>
          <p:cNvPr id="26" name="Picture 25" descr="cycb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051720" y="4149080"/>
            <a:ext cx="1550194" cy="1550194"/>
          </a:xfrm>
          <a:prstGeom prst="rect">
            <a:avLst/>
          </a:prstGeom>
        </p:spPr>
      </p:pic>
      <p:pic>
        <p:nvPicPr>
          <p:cNvPr id="30" name="Picture 29" descr="cyc1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510" y="4149080"/>
            <a:ext cx="1550194" cy="1550194"/>
          </a:xfrm>
          <a:prstGeom prst="rect">
            <a:avLst/>
          </a:prstGeom>
        </p:spPr>
      </p:pic>
      <p:pic>
        <p:nvPicPr>
          <p:cNvPr id="23" name="Picture 22" descr="cyc1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4835" y="980728"/>
            <a:ext cx="2066925" cy="2066925"/>
          </a:xfrm>
          <a:prstGeom prst="rect">
            <a:avLst/>
          </a:prstGeom>
        </p:spPr>
      </p:pic>
      <p:pic>
        <p:nvPicPr>
          <p:cNvPr id="24" name="Picture 23" descr="cyc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491880" y="980728"/>
            <a:ext cx="2066925" cy="2066925"/>
          </a:xfrm>
          <a:prstGeom prst="rect">
            <a:avLst/>
          </a:prstGeom>
        </p:spPr>
      </p:pic>
      <p:pic>
        <p:nvPicPr>
          <p:cNvPr id="25" name="Picture 24" descr="cyc3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32240" y="980728"/>
            <a:ext cx="2066925" cy="2066925"/>
          </a:xfrm>
          <a:prstGeom prst="rect">
            <a:avLst/>
          </a:prstGeom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042988" y="2536825"/>
            <a:ext cx="792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115542" y="864394"/>
            <a:ext cx="792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Algae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139431" y="908720"/>
            <a:ext cx="936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Tadpoles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165032" y="908720"/>
            <a:ext cx="129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Diving beetle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27584" y="5589240"/>
            <a:ext cx="792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Algae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339752" y="5589240"/>
            <a:ext cx="1008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Water Flea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995738" y="5544914"/>
            <a:ext cx="1081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Midge larva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5725318" y="5517232"/>
            <a:ext cx="1150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Water spider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7740277" y="5517232"/>
            <a:ext cx="792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993300"/>
                </a:solidFill>
                <a:latin typeface="Comic Sans MS" pitchFamily="66" charset="0"/>
              </a:rPr>
              <a:t>Frog</a:t>
            </a:r>
            <a:endParaRPr lang="en-US" sz="1100" b="1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827088" y="2997200"/>
            <a:ext cx="1223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Comic Sans MS" pitchFamily="66" charset="0"/>
            </a:endParaRP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755650" y="3068638"/>
            <a:ext cx="1368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611188" y="3095625"/>
            <a:ext cx="1657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Green plants are called </a:t>
            </a:r>
            <a:r>
              <a:rPr lang="en-GB" sz="1100" b="1" dirty="0">
                <a:solidFill>
                  <a:schemeClr val="hlink"/>
                </a:solidFill>
                <a:latin typeface="Comic Sans MS" pitchFamily="66" charset="0"/>
              </a:rPr>
              <a:t>producers</a:t>
            </a: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 because they make their own food.</a:t>
            </a:r>
            <a:endParaRPr lang="en-US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3635375" y="3000375"/>
            <a:ext cx="16573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Animals are called </a:t>
            </a:r>
            <a:r>
              <a:rPr lang="en-GB" sz="1100" b="1" dirty="0">
                <a:solidFill>
                  <a:schemeClr val="hlink"/>
                </a:solidFill>
                <a:latin typeface="Comic Sans MS" pitchFamily="66" charset="0"/>
              </a:rPr>
              <a:t>consumers</a:t>
            </a: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 because they get their food from other plants and animals.</a:t>
            </a:r>
            <a:endParaRPr lang="en-US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6948264" y="3336156"/>
            <a:ext cx="1657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Animals which hunt other animals are called </a:t>
            </a:r>
            <a:r>
              <a:rPr lang="en-GB" sz="1100" b="1" dirty="0">
                <a:solidFill>
                  <a:schemeClr val="hlink"/>
                </a:solidFill>
                <a:latin typeface="Comic Sans MS" pitchFamily="66" charset="0"/>
              </a:rPr>
              <a:t>predators</a:t>
            </a:r>
            <a:r>
              <a:rPr lang="en-GB" sz="1100" b="1" dirty="0">
                <a:solidFill>
                  <a:schemeClr val="accent2"/>
                </a:solidFill>
                <a:latin typeface="Comic Sans MS" pitchFamily="66" charset="0"/>
              </a:rPr>
              <a:t>.</a:t>
            </a:r>
            <a:endParaRPr lang="en-US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1282" name="Picture 17" descr="pptground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5854700"/>
            <a:ext cx="91440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rgbClr val="002060"/>
                </a:solidFill>
                <a:latin typeface="Comic Sans MS" pitchFamily="66" charset="0"/>
              </a:rPr>
              <a:t>Who’s eating who?</a:t>
            </a:r>
            <a:endParaRPr lang="en-GB" sz="32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267744" y="1628800"/>
            <a:ext cx="13083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5495876" y="1628800"/>
            <a:ext cx="13083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508104" y="1800498"/>
            <a:ext cx="936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EATEN BY</a:t>
            </a:r>
            <a:endParaRPr lang="en-US" sz="1100" b="1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267744" y="1844824"/>
            <a:ext cx="936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 smtClean="0">
                <a:solidFill>
                  <a:schemeClr val="accent1">
                    <a:lumMod val="25000"/>
                  </a:schemeClr>
                </a:solidFill>
                <a:latin typeface="Comic Sans MS" pitchFamily="66" charset="0"/>
              </a:rPr>
              <a:t>EATEN BY</a:t>
            </a:r>
            <a:endParaRPr lang="en-US" sz="1100" b="1" dirty="0">
              <a:solidFill>
                <a:schemeClr val="accent1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907704" y="479715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3563888" y="479715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ight Arrow 39"/>
          <p:cNvSpPr/>
          <p:nvPr/>
        </p:nvSpPr>
        <p:spPr>
          <a:xfrm>
            <a:off x="5292080" y="479715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7020272" y="479715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745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Custom Design</vt:lpstr>
      <vt:lpstr>Slide 1</vt:lpstr>
      <vt:lpstr> What is a pond?</vt:lpstr>
      <vt:lpstr>Slide 3</vt:lpstr>
      <vt:lpstr>Slide 4</vt:lpstr>
      <vt:lpstr>Slide 5</vt:lpstr>
      <vt:lpstr> What lies beneath?</vt:lpstr>
      <vt:lpstr>Slide 7</vt:lpstr>
      <vt:lpstr> More water bugs</vt:lpstr>
      <vt:lpstr> Who’s eating who?</vt:lpstr>
      <vt:lpstr>Slide 10</vt:lpstr>
      <vt:lpstr>Slide 11</vt:lpstr>
      <vt:lpstr>Slide 12</vt:lpstr>
      <vt:lpstr>Slide 13</vt:lpstr>
    </vt:vector>
  </TitlesOfParts>
  <Company>LVRP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</dc:creator>
  <cp:lastModifiedBy>hris Best</cp:lastModifiedBy>
  <cp:revision>77</cp:revision>
  <dcterms:created xsi:type="dcterms:W3CDTF">2009-05-26T15:18:04Z</dcterms:created>
  <dcterms:modified xsi:type="dcterms:W3CDTF">2011-07-07T15:34:45Z</dcterms:modified>
</cp:coreProperties>
</file>