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4" r:id="rId2"/>
    <p:sldId id="258" r:id="rId3"/>
    <p:sldId id="269" r:id="rId4"/>
    <p:sldId id="267" r:id="rId5"/>
    <p:sldId id="268" r:id="rId6"/>
    <p:sldId id="257" r:id="rId7"/>
    <p:sldId id="259" r:id="rId8"/>
    <p:sldId id="260" r:id="rId9"/>
    <p:sldId id="261" r:id="rId10"/>
    <p:sldId id="262" r:id="rId11"/>
    <p:sldId id="263" r:id="rId12"/>
    <p:sldId id="264" r:id="rId13"/>
    <p:sldId id="265" r:id="rId14"/>
    <p:sldId id="272" r:id="rId15"/>
    <p:sldId id="271" r:id="rId16"/>
    <p:sldId id="273" r:id="rId17"/>
    <p:sldId id="266" r:id="rId18"/>
    <p:sldId id="270" r:id="rId19"/>
    <p:sldId id="275"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D1E0F0"/>
    <a:srgbClr val="FF0000"/>
    <a:srgbClr val="FF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40" autoAdjust="0"/>
  </p:normalViewPr>
  <p:slideViewPr>
    <p:cSldViewPr>
      <p:cViewPr varScale="1">
        <p:scale>
          <a:sx n="87" d="100"/>
          <a:sy n="87" d="100"/>
        </p:scale>
        <p:origin x="-50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E9F29D4-825B-4BE8-951C-0A1F46C44AA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6C27CCC6-86B8-469A-AA5A-797DC1F883DB}" type="slidenum">
              <a:rPr lang="en-US" smtClean="0"/>
              <a:pPr/>
              <a:t>1</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8F021DA-3D8D-4393-9087-DBF5B26681EE}" type="slidenum">
              <a:rPr lang="en-US" smtClean="0"/>
              <a:pPr/>
              <a:t>10</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E24F5223-E2EC-4FDE-B529-F8A57935FCB8}" type="slidenum">
              <a:rPr lang="en-US" smtClean="0"/>
              <a:pPr/>
              <a:t>11</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94882BBB-4AB6-4E39-8418-9D5719976B5A}" type="slidenum">
              <a:rPr lang="en-US" smtClean="0"/>
              <a:pPr/>
              <a:t>12</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975AD7C5-2630-4092-BC4B-364A68C9C347}" type="slidenum">
              <a:rPr lang="en-US" smtClean="0"/>
              <a:pPr/>
              <a:t>13</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138041EE-1DED-4538-854B-5897DFC13925}" type="slidenum">
              <a:rPr lang="en-US" smtClean="0"/>
              <a:pPr/>
              <a:t>14</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7681562-3ADF-463A-806D-0173DECF313C}" type="slidenum">
              <a:rPr lang="en-US" smtClean="0"/>
              <a:pPr/>
              <a:t>15</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CAF8BDF6-D7C3-47D0-B1C7-9435C675E0A3}" type="slidenum">
              <a:rPr lang="en-US" smtClean="0"/>
              <a:pPr/>
              <a:t>16</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4F63739F-7AC9-4784-BA1B-E91E380DFA36}" type="slidenum">
              <a:rPr lang="en-US" smtClean="0"/>
              <a:pPr/>
              <a:t>17</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129C2BBB-C99A-4292-A093-ADA05496C34E}" type="slidenum">
              <a:rPr lang="en-US" smtClean="0"/>
              <a:pPr/>
              <a:t>18</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B9CB844-5AD5-4C85-B7D3-5361C9A5B6A6}" type="slidenum">
              <a:rPr lang="en-US" smtClean="0"/>
              <a:pPr/>
              <a:t>19</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C1C4F3E9-8F97-44F3-AC5B-F5132BFB2EFD}" type="slidenum">
              <a:rPr lang="en-US" smtClean="0"/>
              <a:pPr/>
              <a:t>2</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EC0D1219-AE78-448B-830A-05F70568BD69}" type="slidenum">
              <a:rPr lang="en-US" smtClean="0"/>
              <a:pPr/>
              <a:t>3</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1AACF0C-4EB4-434D-9533-CF11B094C05A}" type="slidenum">
              <a:rPr lang="en-US" smtClean="0"/>
              <a:pPr/>
              <a:t>4</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B03226D6-DFFB-4F49-978A-502295237518}" type="slidenum">
              <a:rPr lang="en-US" smtClean="0"/>
              <a:pPr/>
              <a:t>5</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2653F34-0B07-4819-A9A2-05C8B8B963DA}" type="slidenum">
              <a:rPr lang="en-US" smtClean="0"/>
              <a:pPr/>
              <a:t>6</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B33F922-E0F9-47DE-BF1E-0F1A5A285E00}" type="slidenum">
              <a:rPr lang="en-US" smtClean="0"/>
              <a:pPr/>
              <a:t>7</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2A019920-18C7-489B-9E69-D62498EE6EEE}" type="slidenum">
              <a:rPr lang="en-US" smtClean="0"/>
              <a:pPr/>
              <a:t>8</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209E30CA-96E4-437C-BDB5-30E8AD119766}" type="slidenum">
              <a:rPr lang="en-US" smtClean="0"/>
              <a:pPr/>
              <a:t>9</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181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181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1E0F0"/>
            </a:gs>
            <a:gs pos="50000">
              <a:schemeClr val="bg1"/>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492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pic>
        <p:nvPicPr>
          <p:cNvPr id="2" name="Picture 7" descr="Landscape logo cropped"/>
          <p:cNvPicPr>
            <a:picLocks noChangeAspect="1" noChangeArrowheads="1"/>
          </p:cNvPicPr>
          <p:nvPr userDrawn="1"/>
        </p:nvPicPr>
        <p:blipFill>
          <a:blip r:embed="rId13" cstate="screen"/>
          <a:srcRect/>
          <a:stretch>
            <a:fillRect/>
          </a:stretch>
        </p:blipFill>
        <p:spPr bwMode="auto">
          <a:xfrm>
            <a:off x="107950" y="6056313"/>
            <a:ext cx="1233488" cy="757237"/>
          </a:xfrm>
          <a:prstGeom prst="rect">
            <a:avLst/>
          </a:prstGeom>
          <a:noFill/>
          <a:ln w="9525">
            <a:noFill/>
            <a:miter lim="800000"/>
            <a:headEnd/>
            <a:tailEnd/>
          </a:ln>
        </p:spPr>
      </p:pic>
      <p:pic>
        <p:nvPicPr>
          <p:cNvPr id="1030" name="Picture 8" descr="LVRP logo Small "/>
          <p:cNvPicPr>
            <a:picLocks noChangeAspect="1" noChangeArrowheads="1"/>
          </p:cNvPicPr>
          <p:nvPr userDrawn="1"/>
        </p:nvPicPr>
        <p:blipFill>
          <a:blip r:embed="rId14" cstate="screen"/>
          <a:srcRect/>
          <a:stretch>
            <a:fillRect/>
          </a:stretch>
        </p:blipFill>
        <p:spPr bwMode="auto">
          <a:xfrm>
            <a:off x="7380288" y="6165850"/>
            <a:ext cx="1657350"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hyperlink" Target="http://upload.wikimedia.org/wikipedia/commons/8/8a/Betula_pendula_Finland.jpg" TargetMode="Externa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hyperlink" Target="http://upload.wikimedia.org/wikipedia/commons/1/14/Aesculus_hippocastanum_fruit.jpg" TargetMode="External"/><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7.jpeg"/><Relationship Id="rId3" Type="http://schemas.openxmlformats.org/officeDocument/2006/relationships/image" Target="../media/image7.jpeg"/><Relationship Id="rId7" Type="http://schemas.openxmlformats.org/officeDocument/2006/relationships/image" Target="../media/image51.jpeg"/><Relationship Id="rId12" Type="http://schemas.openxmlformats.org/officeDocument/2006/relationships/image" Target="../media/image56.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7.jpeg"/><Relationship Id="rId7" Type="http://schemas.openxmlformats.org/officeDocument/2006/relationships/image" Target="../media/image16.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image" Target="../media/image14.wmf"/><Relationship Id="rId10" Type="http://schemas.openxmlformats.org/officeDocument/2006/relationships/image" Target="../media/image19.wmf"/><Relationship Id="rId4" Type="http://schemas.openxmlformats.org/officeDocument/2006/relationships/image" Target="../media/image13.jpeg"/><Relationship Id="rId9" Type="http://schemas.openxmlformats.org/officeDocument/2006/relationships/image" Target="../media/image18.wm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3.gif"/><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5" descr="pptground2.jpg"/>
          <p:cNvPicPr>
            <a:picLocks noChangeAspect="1"/>
          </p:cNvPicPr>
          <p:nvPr/>
        </p:nvPicPr>
        <p:blipFill>
          <a:blip r:embed="rId3" cstate="screen"/>
          <a:srcRect/>
          <a:stretch>
            <a:fillRect/>
          </a:stretch>
        </p:blipFill>
        <p:spPr bwMode="auto">
          <a:xfrm>
            <a:off x="0" y="4460875"/>
            <a:ext cx="9144000" cy="2397125"/>
          </a:xfrm>
          <a:prstGeom prst="rect">
            <a:avLst/>
          </a:prstGeom>
          <a:noFill/>
          <a:ln w="9525">
            <a:noFill/>
            <a:miter lim="800000"/>
            <a:headEnd/>
            <a:tailEnd/>
          </a:ln>
        </p:spPr>
      </p:pic>
      <p:pic>
        <p:nvPicPr>
          <p:cNvPr id="2051" name="Picture 18" descr="pptkingfisher.png"/>
          <p:cNvPicPr>
            <a:picLocks noChangeAspect="1"/>
          </p:cNvPicPr>
          <p:nvPr/>
        </p:nvPicPr>
        <p:blipFill>
          <a:blip r:embed="rId4" cstate="screen"/>
          <a:srcRect/>
          <a:stretch>
            <a:fillRect/>
          </a:stretch>
        </p:blipFill>
        <p:spPr bwMode="auto">
          <a:xfrm>
            <a:off x="0" y="333375"/>
            <a:ext cx="3743325" cy="4314825"/>
          </a:xfrm>
          <a:prstGeom prst="rect">
            <a:avLst/>
          </a:prstGeom>
          <a:noFill/>
          <a:ln w="9525">
            <a:noFill/>
            <a:miter lim="800000"/>
            <a:headEnd/>
            <a:tailEnd/>
          </a:ln>
        </p:spPr>
      </p:pic>
      <p:sp>
        <p:nvSpPr>
          <p:cNvPr id="18" name="Rounded Rectangle 17"/>
          <p:cNvSpPr/>
          <p:nvPr/>
        </p:nvSpPr>
        <p:spPr>
          <a:xfrm>
            <a:off x="4211638" y="1484313"/>
            <a:ext cx="3673475" cy="266541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
        <p:nvSpPr>
          <p:cNvPr id="2053" name="Text Box 5"/>
          <p:cNvSpPr txBox="1">
            <a:spLocks noChangeArrowheads="1"/>
          </p:cNvSpPr>
          <p:nvPr/>
        </p:nvSpPr>
        <p:spPr bwMode="auto">
          <a:xfrm>
            <a:off x="3563938" y="1763713"/>
            <a:ext cx="5040312" cy="2216150"/>
          </a:xfrm>
          <a:prstGeom prst="rect">
            <a:avLst/>
          </a:prstGeom>
          <a:noFill/>
          <a:ln w="9525">
            <a:noFill/>
            <a:miter lim="800000"/>
            <a:headEnd/>
            <a:tailEnd/>
          </a:ln>
          <a:effectLst/>
        </p:spPr>
        <p:txBody>
          <a:bodyPr>
            <a:spAutoFit/>
          </a:bodyPr>
          <a:lstStyle/>
          <a:p>
            <a:pPr algn="ctr">
              <a:spcBef>
                <a:spcPct val="50000"/>
              </a:spcBef>
              <a:defRPr/>
            </a:pPr>
            <a:r>
              <a:rPr lang="en-GB" sz="5400" dirty="0">
                <a:solidFill>
                  <a:schemeClr val="accent6">
                    <a:lumMod val="75000"/>
                  </a:schemeClr>
                </a:solidFill>
                <a:latin typeface="Tempus Sans ITC" pitchFamily="82" charset="0"/>
              </a:rPr>
              <a:t>Trees</a:t>
            </a:r>
          </a:p>
          <a:p>
            <a:pPr algn="ctr">
              <a:spcBef>
                <a:spcPct val="50000"/>
              </a:spcBef>
              <a:defRPr/>
            </a:pPr>
            <a:r>
              <a:rPr lang="en-GB" sz="2800" dirty="0">
                <a:solidFill>
                  <a:schemeClr val="accent6">
                    <a:lumMod val="75000"/>
                  </a:schemeClr>
                </a:solidFill>
                <a:latin typeface="Tempus Sans ITC" pitchFamily="82" charset="0"/>
              </a:rPr>
              <a:t>Of the Lagan Valley</a:t>
            </a:r>
          </a:p>
          <a:p>
            <a:pPr algn="ctr">
              <a:spcBef>
                <a:spcPct val="50000"/>
              </a:spcBef>
              <a:defRPr/>
            </a:pPr>
            <a:r>
              <a:rPr lang="en-GB" sz="2800" dirty="0">
                <a:solidFill>
                  <a:schemeClr val="accent6">
                    <a:lumMod val="75000"/>
                  </a:schemeClr>
                </a:solidFill>
                <a:latin typeface="Tempus Sans ITC" pitchFamily="82" charset="0"/>
              </a:rPr>
              <a:t>Regional Park</a:t>
            </a:r>
            <a:endParaRPr lang="en-US" sz="2800" dirty="0">
              <a:solidFill>
                <a:schemeClr val="accent6">
                  <a:lumMod val="75000"/>
                </a:schemeClr>
              </a:solidFill>
              <a:latin typeface="Tempus Sans ITC" pitchFamily="82" charset="0"/>
            </a:endParaRPr>
          </a:p>
        </p:txBody>
      </p:sp>
      <p:pic>
        <p:nvPicPr>
          <p:cNvPr id="2054" name="Picture 20" descr="pptLaganValley.png"/>
          <p:cNvPicPr>
            <a:picLocks noChangeAspect="1"/>
          </p:cNvPicPr>
          <p:nvPr/>
        </p:nvPicPr>
        <p:blipFill>
          <a:blip r:embed="rId5" cstate="screen"/>
          <a:srcRect/>
          <a:stretch>
            <a:fillRect/>
          </a:stretch>
        </p:blipFill>
        <p:spPr bwMode="auto">
          <a:xfrm>
            <a:off x="7164388" y="6219825"/>
            <a:ext cx="1714500" cy="638175"/>
          </a:xfrm>
          <a:prstGeom prst="rect">
            <a:avLst/>
          </a:prstGeom>
          <a:noFill/>
          <a:ln w="9525">
            <a:noFill/>
            <a:miter lim="800000"/>
            <a:headEnd/>
            <a:tailEnd/>
          </a:ln>
        </p:spPr>
      </p:pic>
      <p:sp>
        <p:nvSpPr>
          <p:cNvPr id="2055" name="TextBox 21"/>
          <p:cNvSpPr txBox="1">
            <a:spLocks noChangeArrowheads="1"/>
          </p:cNvSpPr>
          <p:nvPr/>
        </p:nvSpPr>
        <p:spPr bwMode="auto">
          <a:xfrm>
            <a:off x="250825" y="6165850"/>
            <a:ext cx="6337300" cy="584200"/>
          </a:xfrm>
          <a:prstGeom prst="rect">
            <a:avLst/>
          </a:prstGeom>
          <a:noFill/>
          <a:ln w="9525">
            <a:noFill/>
            <a:miter lim="800000"/>
            <a:headEnd/>
            <a:tailEnd/>
          </a:ln>
        </p:spPr>
        <p:txBody>
          <a:bodyPr>
            <a:spAutoFit/>
          </a:bodyPr>
          <a:lstStyle/>
          <a:p>
            <a:r>
              <a:rPr lang="en-GB" sz="3200" b="1">
                <a:solidFill>
                  <a:schemeClr val="bg1"/>
                </a:solidFill>
                <a:latin typeface="Tempus Sans ITC" pitchFamily="82" charset="0"/>
              </a:rPr>
              <a:t>www.laganvalleylearning.co.uk</a:t>
            </a:r>
          </a:p>
        </p:txBody>
      </p:sp>
      <p:pic>
        <p:nvPicPr>
          <p:cNvPr id="2056" name="Picture 22" descr="pptlaganscape.png"/>
          <p:cNvPicPr>
            <a:picLocks noChangeAspect="1"/>
          </p:cNvPicPr>
          <p:nvPr/>
        </p:nvPicPr>
        <p:blipFill>
          <a:blip r:embed="rId6" cstate="screen"/>
          <a:srcRect/>
          <a:stretch>
            <a:fillRect/>
          </a:stretch>
        </p:blipFill>
        <p:spPr bwMode="auto">
          <a:xfrm>
            <a:off x="7131050" y="188913"/>
            <a:ext cx="1731963" cy="6477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pptground.jpg"/>
          <p:cNvPicPr>
            <a:picLocks noChangeAspect="1"/>
          </p:cNvPicPr>
          <p:nvPr/>
        </p:nvPicPr>
        <p:blipFill>
          <a:blip r:embed="rId3" cstate="screen"/>
          <a:srcRect/>
          <a:stretch>
            <a:fillRect/>
          </a:stretch>
        </p:blipFill>
        <p:spPr bwMode="auto">
          <a:xfrm>
            <a:off x="0" y="5854700"/>
            <a:ext cx="9144000" cy="1030288"/>
          </a:xfrm>
          <a:prstGeom prst="rect">
            <a:avLst/>
          </a:prstGeom>
          <a:noFill/>
          <a:ln w="9525">
            <a:noFill/>
            <a:miter lim="800000"/>
            <a:headEnd/>
            <a:tailEnd/>
          </a:ln>
        </p:spPr>
      </p:pic>
      <p:sp>
        <p:nvSpPr>
          <p:cNvPr id="11268" name="Rectangle 3"/>
          <p:cNvSpPr>
            <a:spLocks noGrp="1" noChangeArrowheads="1"/>
          </p:cNvSpPr>
          <p:nvPr>
            <p:ph type="body" idx="1"/>
          </p:nvPr>
        </p:nvSpPr>
        <p:spPr>
          <a:xfrm>
            <a:off x="539552" y="1125539"/>
            <a:ext cx="4978598" cy="4823742"/>
          </a:xfrm>
        </p:spPr>
        <p:txBody>
          <a:bodyPr/>
          <a:lstStyle/>
          <a:p>
            <a:pPr marL="0" indent="0" eaLnBrk="1" hangingPunct="1">
              <a:lnSpc>
                <a:spcPct val="80000"/>
              </a:lnSpc>
              <a:buNone/>
            </a:pPr>
            <a:r>
              <a:rPr lang="en-GB" sz="1600" dirty="0" smtClean="0">
                <a:solidFill>
                  <a:srgbClr val="336600"/>
                </a:solidFill>
                <a:latin typeface="Comic Sans MS" pitchFamily="66" charset="0"/>
              </a:rPr>
              <a:t>Seeds:  </a:t>
            </a:r>
            <a:r>
              <a:rPr lang="en-GB" sz="1600" dirty="0" err="1" smtClean="0">
                <a:solidFill>
                  <a:srgbClr val="002060"/>
                </a:solidFill>
                <a:latin typeface="Comic Sans MS" pitchFamily="66" charset="0"/>
              </a:rPr>
              <a:t>Nutlets</a:t>
            </a:r>
            <a:endParaRPr lang="en-GB" sz="1600" dirty="0" smtClean="0">
              <a:solidFill>
                <a:srgbClr val="002060"/>
              </a:solidFill>
              <a:latin typeface="Comic Sans MS" pitchFamily="66" charset="0"/>
            </a:endParaRPr>
          </a:p>
          <a:p>
            <a:pPr marL="0" indent="0" eaLnBrk="1" hangingPunct="1">
              <a:lnSpc>
                <a:spcPct val="80000"/>
              </a:lnSpc>
              <a:buNone/>
            </a:pPr>
            <a:endParaRPr lang="en-GB" sz="1600" dirty="0" smtClean="0">
              <a:solidFill>
                <a:srgbClr val="002060"/>
              </a:solidFill>
              <a:latin typeface="Comic Sans MS" pitchFamily="66" charset="0"/>
            </a:endParaRPr>
          </a:p>
          <a:p>
            <a:pPr marL="0" indent="0" eaLnBrk="1" hangingPunct="1">
              <a:lnSpc>
                <a:spcPct val="80000"/>
              </a:lnSpc>
              <a:buNone/>
            </a:pPr>
            <a:r>
              <a:rPr lang="en-GB" sz="1600" dirty="0" smtClean="0">
                <a:solidFill>
                  <a:srgbClr val="002060"/>
                </a:solidFill>
                <a:latin typeface="Comic Sans MS" pitchFamily="66" charset="0"/>
              </a:rPr>
              <a:t>Birch are medium sized, deciduous trees. The bark is silvery and often has dark patches. </a:t>
            </a:r>
          </a:p>
          <a:p>
            <a:pPr marL="0" indent="0" eaLnBrk="1" hangingPunct="1">
              <a:lnSpc>
                <a:spcPct val="80000"/>
              </a:lnSpc>
              <a:buNone/>
            </a:pPr>
            <a:endParaRPr lang="en-GB" sz="1600" dirty="0" smtClean="0">
              <a:solidFill>
                <a:srgbClr val="002060"/>
              </a:solidFill>
              <a:latin typeface="Comic Sans MS" pitchFamily="66" charset="0"/>
            </a:endParaRPr>
          </a:p>
          <a:p>
            <a:pPr marL="0" indent="0" eaLnBrk="1" hangingPunct="1">
              <a:lnSpc>
                <a:spcPct val="80000"/>
              </a:lnSpc>
              <a:buNone/>
            </a:pPr>
            <a:r>
              <a:rPr lang="en-GB" sz="1600" dirty="0" smtClean="0">
                <a:solidFill>
                  <a:srgbClr val="002060"/>
                </a:solidFill>
                <a:latin typeface="Comic Sans MS" pitchFamily="66" charset="0"/>
              </a:rPr>
              <a:t>Birch have small, dark green, diamond shaped leaves. </a:t>
            </a:r>
          </a:p>
          <a:p>
            <a:pPr marL="0" indent="0" eaLnBrk="1" hangingPunct="1">
              <a:lnSpc>
                <a:spcPct val="80000"/>
              </a:lnSpc>
              <a:buNone/>
            </a:pPr>
            <a:endParaRPr lang="en-GB" sz="1600" dirty="0" smtClean="0">
              <a:solidFill>
                <a:srgbClr val="002060"/>
              </a:solidFill>
              <a:latin typeface="Comic Sans MS" pitchFamily="66" charset="0"/>
            </a:endParaRPr>
          </a:p>
          <a:p>
            <a:pPr marL="0" indent="0" eaLnBrk="1" hangingPunct="1">
              <a:lnSpc>
                <a:spcPct val="80000"/>
              </a:lnSpc>
              <a:buNone/>
            </a:pPr>
            <a:r>
              <a:rPr lang="en-GB" sz="1600" dirty="0" smtClean="0">
                <a:solidFill>
                  <a:srgbClr val="002060"/>
                </a:solidFill>
                <a:latin typeface="Comic Sans MS" pitchFamily="66" charset="0"/>
              </a:rPr>
              <a:t>Seeds are contained in brown fruit clusters. </a:t>
            </a:r>
          </a:p>
          <a:p>
            <a:pPr marL="0" indent="0" eaLnBrk="1" hangingPunct="1">
              <a:lnSpc>
                <a:spcPct val="80000"/>
              </a:lnSpc>
              <a:buNone/>
            </a:pPr>
            <a:endParaRPr lang="en-GB" sz="1600" dirty="0" smtClean="0">
              <a:solidFill>
                <a:srgbClr val="002060"/>
              </a:solidFill>
              <a:latin typeface="Comic Sans MS" pitchFamily="66" charset="0"/>
            </a:endParaRPr>
          </a:p>
          <a:p>
            <a:pPr marL="0" indent="0" eaLnBrk="1" hangingPunct="1">
              <a:lnSpc>
                <a:spcPct val="80000"/>
              </a:lnSpc>
              <a:buNone/>
            </a:pPr>
            <a:r>
              <a:rPr lang="en-GB" sz="1600" dirty="0" smtClean="0">
                <a:solidFill>
                  <a:srgbClr val="336600"/>
                </a:solidFill>
                <a:latin typeface="Comic Sans MS" pitchFamily="66" charset="0"/>
              </a:rPr>
              <a:t>Stories: </a:t>
            </a:r>
          </a:p>
          <a:p>
            <a:pPr marL="0" indent="0" eaLnBrk="1" hangingPunct="1">
              <a:lnSpc>
                <a:spcPct val="80000"/>
              </a:lnSpc>
              <a:buNone/>
            </a:pPr>
            <a:r>
              <a:rPr lang="en-GB" sz="1600" dirty="0" smtClean="0">
                <a:solidFill>
                  <a:srgbClr val="002060"/>
                </a:solidFill>
                <a:latin typeface="Comic Sans MS" pitchFamily="66" charset="0"/>
              </a:rPr>
              <a:t>Birch are associated with birth and young children. Birch twigs were often put beside cradles for protection. It is said witches used birch trees to make their brooms.</a:t>
            </a:r>
          </a:p>
          <a:p>
            <a:pPr marL="0" indent="0" eaLnBrk="1" hangingPunct="1">
              <a:lnSpc>
                <a:spcPct val="80000"/>
              </a:lnSpc>
              <a:buNone/>
            </a:pPr>
            <a:endParaRPr lang="en-GB" sz="1600" dirty="0" smtClean="0">
              <a:solidFill>
                <a:srgbClr val="002060"/>
              </a:solidFill>
              <a:latin typeface="Comic Sans MS" pitchFamily="66" charset="0"/>
            </a:endParaRPr>
          </a:p>
          <a:p>
            <a:pPr marL="0" indent="0" eaLnBrk="1" hangingPunct="1">
              <a:lnSpc>
                <a:spcPct val="80000"/>
              </a:lnSpc>
              <a:buNone/>
            </a:pPr>
            <a:r>
              <a:rPr lang="en-GB" sz="1600" dirty="0" smtClean="0">
                <a:solidFill>
                  <a:srgbClr val="336600"/>
                </a:solidFill>
                <a:latin typeface="Comic Sans MS" pitchFamily="66" charset="0"/>
              </a:rPr>
              <a:t>Uses: </a:t>
            </a:r>
          </a:p>
          <a:p>
            <a:pPr marL="0" indent="0" eaLnBrk="1" hangingPunct="1">
              <a:lnSpc>
                <a:spcPct val="80000"/>
              </a:lnSpc>
              <a:buNone/>
            </a:pPr>
            <a:r>
              <a:rPr lang="en-GB" sz="1600" dirty="0" smtClean="0">
                <a:solidFill>
                  <a:srgbClr val="002060"/>
                </a:solidFill>
                <a:latin typeface="Comic Sans MS" pitchFamily="66" charset="0"/>
              </a:rPr>
              <a:t>The sap, bark, leaves, twigs and roots were used for food and medical treatments.</a:t>
            </a:r>
            <a:endParaRPr lang="en-US" sz="1600" dirty="0" smtClean="0">
              <a:solidFill>
                <a:srgbClr val="002060"/>
              </a:solidFill>
              <a:latin typeface="Comic Sans MS" pitchFamily="66" charset="0"/>
            </a:endParaRPr>
          </a:p>
        </p:txBody>
      </p:sp>
      <p:pic>
        <p:nvPicPr>
          <p:cNvPr id="2" name="Picture 4" descr="File:Silver birch leaves.jpg"/>
          <p:cNvPicPr>
            <a:picLocks noChangeAspect="1" noChangeArrowheads="1"/>
          </p:cNvPicPr>
          <p:nvPr/>
        </p:nvPicPr>
        <p:blipFill>
          <a:blip r:embed="rId4" cstate="screen"/>
          <a:srcRect/>
          <a:stretch>
            <a:fillRect/>
          </a:stretch>
        </p:blipFill>
        <p:spPr bwMode="auto">
          <a:xfrm>
            <a:off x="7148264" y="1340768"/>
            <a:ext cx="1600200" cy="124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270" name="Text Box 5"/>
          <p:cNvSpPr txBox="1">
            <a:spLocks noChangeArrowheads="1"/>
          </p:cNvSpPr>
          <p:nvPr/>
        </p:nvSpPr>
        <p:spPr bwMode="auto">
          <a:xfrm>
            <a:off x="7452617" y="2708275"/>
            <a:ext cx="1439863" cy="336550"/>
          </a:xfrm>
          <a:prstGeom prst="rect">
            <a:avLst/>
          </a:prstGeom>
          <a:noFill/>
          <a:ln w="9525">
            <a:noFill/>
            <a:miter lim="800000"/>
            <a:headEnd/>
            <a:tailEnd/>
          </a:ln>
        </p:spPr>
        <p:txBody>
          <a:bodyPr>
            <a:spAutoFit/>
          </a:bodyPr>
          <a:lstStyle/>
          <a:p>
            <a:pPr algn="ctr">
              <a:spcBef>
                <a:spcPct val="50000"/>
              </a:spcBef>
            </a:pPr>
            <a:r>
              <a:rPr lang="en-GB" sz="1600" dirty="0">
                <a:solidFill>
                  <a:srgbClr val="336600"/>
                </a:solidFill>
                <a:latin typeface="Comic Sans MS" pitchFamily="66" charset="0"/>
              </a:rPr>
              <a:t>Birch leaves</a:t>
            </a:r>
            <a:endParaRPr lang="en-US" sz="1600" dirty="0">
              <a:solidFill>
                <a:srgbClr val="336600"/>
              </a:solidFill>
              <a:latin typeface="Comic Sans MS" pitchFamily="66" charset="0"/>
            </a:endParaRPr>
          </a:p>
        </p:txBody>
      </p:sp>
      <p:pic>
        <p:nvPicPr>
          <p:cNvPr id="3" name="Picture 7" descr="File:Betula pendula Finland.jpg">
            <a:hlinkClick r:id="rId5"/>
          </p:cNvPr>
          <p:cNvPicPr>
            <a:picLocks noChangeAspect="1" noChangeArrowheads="1"/>
          </p:cNvPicPr>
          <p:nvPr/>
        </p:nvPicPr>
        <p:blipFill>
          <a:blip r:embed="rId6" cstate="screen"/>
          <a:srcRect/>
          <a:stretch>
            <a:fillRect/>
          </a:stretch>
        </p:blipFill>
        <p:spPr bwMode="auto">
          <a:xfrm>
            <a:off x="6594227" y="3356992"/>
            <a:ext cx="2154237" cy="1616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272" name="Text Box 8"/>
          <p:cNvSpPr txBox="1">
            <a:spLocks noChangeArrowheads="1"/>
          </p:cNvSpPr>
          <p:nvPr/>
        </p:nvSpPr>
        <p:spPr bwMode="auto">
          <a:xfrm>
            <a:off x="6588224" y="5084763"/>
            <a:ext cx="2232025" cy="584775"/>
          </a:xfrm>
          <a:prstGeom prst="rect">
            <a:avLst/>
          </a:prstGeom>
          <a:noFill/>
          <a:ln w="9525">
            <a:noFill/>
            <a:miter lim="800000"/>
            <a:headEnd/>
            <a:tailEnd/>
          </a:ln>
        </p:spPr>
        <p:txBody>
          <a:bodyPr wrap="square">
            <a:spAutoFit/>
          </a:bodyPr>
          <a:lstStyle/>
          <a:p>
            <a:pPr algn="r">
              <a:spcBef>
                <a:spcPct val="50000"/>
              </a:spcBef>
            </a:pPr>
            <a:r>
              <a:rPr lang="en-GB" sz="1600" dirty="0">
                <a:solidFill>
                  <a:srgbClr val="336600"/>
                </a:solidFill>
                <a:latin typeface="Comic Sans MS" pitchFamily="66" charset="0"/>
              </a:rPr>
              <a:t>Birch trees with silvery bark</a:t>
            </a:r>
            <a:endParaRPr lang="en-US" sz="1600" dirty="0">
              <a:solidFill>
                <a:srgbClr val="336600"/>
              </a:solidFill>
              <a:latin typeface="Comic Sans MS" pitchFamily="66" charset="0"/>
            </a:endParaRPr>
          </a:p>
        </p:txBody>
      </p:sp>
      <p:sp>
        <p:nvSpPr>
          <p:cNvPr id="9" name="Rectangle 2"/>
          <p:cNvSpPr txBox="1">
            <a:spLocks noChangeArrowheads="1"/>
          </p:cNvSpPr>
          <p:nvPr/>
        </p:nvSpPr>
        <p:spPr bwMode="auto">
          <a:xfrm>
            <a:off x="457200" y="-9939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rgbClr val="002060"/>
                </a:solidFill>
                <a:effectLst/>
                <a:uLnTx/>
                <a:uFillTx/>
                <a:latin typeface="Comic Sans MS" pitchFamily="66" charset="0"/>
                <a:ea typeface="+mj-ea"/>
                <a:cs typeface="+mj-cs"/>
              </a:rPr>
              <a:t>Silver Birch</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pptground.jpg"/>
          <p:cNvPicPr>
            <a:picLocks noChangeAspect="1"/>
          </p:cNvPicPr>
          <p:nvPr/>
        </p:nvPicPr>
        <p:blipFill>
          <a:blip r:embed="rId3" cstate="screen"/>
          <a:srcRect/>
          <a:stretch>
            <a:fillRect/>
          </a:stretch>
        </p:blipFill>
        <p:spPr bwMode="auto">
          <a:xfrm>
            <a:off x="0" y="5854700"/>
            <a:ext cx="9144000" cy="1030288"/>
          </a:xfrm>
          <a:prstGeom prst="rect">
            <a:avLst/>
          </a:prstGeom>
          <a:noFill/>
          <a:ln w="9525">
            <a:noFill/>
            <a:miter lim="800000"/>
            <a:headEnd/>
            <a:tailEnd/>
          </a:ln>
        </p:spPr>
      </p:pic>
      <p:sp>
        <p:nvSpPr>
          <p:cNvPr id="12292" name="Rectangle 3"/>
          <p:cNvSpPr>
            <a:spLocks noGrp="1" noChangeArrowheads="1"/>
          </p:cNvSpPr>
          <p:nvPr>
            <p:ph type="body" idx="1"/>
          </p:nvPr>
        </p:nvSpPr>
        <p:spPr>
          <a:xfrm>
            <a:off x="539552" y="1124744"/>
            <a:ext cx="5483423" cy="4420617"/>
          </a:xfrm>
        </p:spPr>
        <p:txBody>
          <a:bodyPr/>
          <a:lstStyle/>
          <a:p>
            <a:pPr marL="0" indent="0" eaLnBrk="1" hangingPunct="1">
              <a:lnSpc>
                <a:spcPct val="80000"/>
              </a:lnSpc>
              <a:buNone/>
            </a:pPr>
            <a:r>
              <a:rPr lang="en-GB" sz="1600" dirty="0" smtClean="0">
                <a:solidFill>
                  <a:srgbClr val="336600"/>
                </a:solidFill>
                <a:latin typeface="Comic Sans MS" pitchFamily="66" charset="0"/>
              </a:rPr>
              <a:t>Seeds: </a:t>
            </a:r>
            <a:r>
              <a:rPr lang="en-GB" sz="1600" dirty="0" smtClean="0">
                <a:solidFill>
                  <a:srgbClr val="002060"/>
                </a:solidFill>
                <a:latin typeface="Comic Sans MS" pitchFamily="66" charset="0"/>
              </a:rPr>
              <a:t>Red berries called ‘haws’</a:t>
            </a:r>
          </a:p>
          <a:p>
            <a:pPr marL="0" indent="0" eaLnBrk="1" hangingPunct="1">
              <a:lnSpc>
                <a:spcPct val="80000"/>
              </a:lnSpc>
              <a:buNone/>
            </a:pPr>
            <a:endParaRPr lang="en-GB" sz="1600" dirty="0" smtClean="0">
              <a:solidFill>
                <a:srgbClr val="002060"/>
              </a:solidFill>
              <a:latin typeface="Comic Sans MS" pitchFamily="66" charset="0"/>
            </a:endParaRPr>
          </a:p>
          <a:p>
            <a:pPr marL="0" indent="0" eaLnBrk="1" hangingPunct="1">
              <a:lnSpc>
                <a:spcPct val="80000"/>
              </a:lnSpc>
              <a:buNone/>
            </a:pPr>
            <a:r>
              <a:rPr lang="en-GB" sz="1600" dirty="0" smtClean="0">
                <a:solidFill>
                  <a:srgbClr val="002060"/>
                </a:solidFill>
                <a:latin typeface="Comic Sans MS" pitchFamily="66" charset="0"/>
              </a:rPr>
              <a:t>Hawthorn are deciduous trees which are usually found in hedgerows. They have thorny branches and berries called haws. Leaves are small and look like fairy wings. Its flowers appear in May and can be white or pink and are often referred to as May flower.</a:t>
            </a:r>
          </a:p>
          <a:p>
            <a:pPr marL="0" indent="0" eaLnBrk="1" hangingPunct="1">
              <a:lnSpc>
                <a:spcPct val="80000"/>
              </a:lnSpc>
              <a:buNone/>
            </a:pPr>
            <a:endParaRPr lang="en-GB" sz="1600" dirty="0" smtClean="0">
              <a:solidFill>
                <a:srgbClr val="002060"/>
              </a:solidFill>
              <a:latin typeface="Comic Sans MS" pitchFamily="66" charset="0"/>
            </a:endParaRPr>
          </a:p>
          <a:p>
            <a:pPr marL="0" indent="0" eaLnBrk="1" hangingPunct="1">
              <a:lnSpc>
                <a:spcPct val="80000"/>
              </a:lnSpc>
              <a:buNone/>
            </a:pPr>
            <a:r>
              <a:rPr lang="en-GB" sz="1600" dirty="0" smtClean="0">
                <a:solidFill>
                  <a:srgbClr val="336600"/>
                </a:solidFill>
                <a:latin typeface="Comic Sans MS" pitchFamily="66" charset="0"/>
              </a:rPr>
              <a:t>Stories: </a:t>
            </a:r>
          </a:p>
          <a:p>
            <a:pPr marL="0" indent="0" eaLnBrk="1" hangingPunct="1">
              <a:lnSpc>
                <a:spcPct val="80000"/>
              </a:lnSpc>
              <a:buNone/>
            </a:pPr>
            <a:r>
              <a:rPr lang="en-GB" sz="1600" dirty="0" smtClean="0">
                <a:solidFill>
                  <a:srgbClr val="002060"/>
                </a:solidFill>
                <a:latin typeface="Comic Sans MS" pitchFamily="66" charset="0"/>
              </a:rPr>
              <a:t>Hawthorn is a symbol of magical powers and fairies. It has always been regarded with a mixture of fear and respect. There are many stories of harm or even death coming to those who interfere with the ‘fairy thorn’.</a:t>
            </a:r>
          </a:p>
          <a:p>
            <a:pPr marL="0" indent="0" eaLnBrk="1" hangingPunct="1">
              <a:lnSpc>
                <a:spcPct val="80000"/>
              </a:lnSpc>
              <a:buNone/>
            </a:pPr>
            <a:endParaRPr lang="en-GB" sz="1600" dirty="0" smtClean="0">
              <a:solidFill>
                <a:srgbClr val="002060"/>
              </a:solidFill>
              <a:latin typeface="Comic Sans MS" pitchFamily="66" charset="0"/>
            </a:endParaRPr>
          </a:p>
          <a:p>
            <a:pPr marL="0" indent="0" eaLnBrk="1" hangingPunct="1">
              <a:lnSpc>
                <a:spcPct val="80000"/>
              </a:lnSpc>
              <a:buNone/>
            </a:pPr>
            <a:r>
              <a:rPr lang="en-GB" sz="1600" dirty="0" smtClean="0">
                <a:solidFill>
                  <a:srgbClr val="336600"/>
                </a:solidFill>
                <a:latin typeface="Comic Sans MS" pitchFamily="66" charset="0"/>
              </a:rPr>
              <a:t>Uses: </a:t>
            </a:r>
          </a:p>
          <a:p>
            <a:pPr marL="0" indent="0" eaLnBrk="1" hangingPunct="1">
              <a:lnSpc>
                <a:spcPct val="80000"/>
              </a:lnSpc>
              <a:buNone/>
            </a:pPr>
            <a:r>
              <a:rPr lang="en-GB" sz="1600" dirty="0" smtClean="0">
                <a:solidFill>
                  <a:srgbClr val="002060"/>
                </a:solidFill>
                <a:latin typeface="Comic Sans MS" pitchFamily="66" charset="0"/>
              </a:rPr>
              <a:t>Used widely as a hedge providing an excellent habitat for many small mammals, birds and insects. It was also used as a herb to lower blood pressure.</a:t>
            </a:r>
            <a:endParaRPr lang="en-US" sz="1600" dirty="0" smtClean="0">
              <a:solidFill>
                <a:srgbClr val="002060"/>
              </a:solidFill>
              <a:latin typeface="Comic Sans MS" pitchFamily="66" charset="0"/>
            </a:endParaRPr>
          </a:p>
        </p:txBody>
      </p:sp>
      <p:pic>
        <p:nvPicPr>
          <p:cNvPr id="2" name="Picture 4" descr="Common_hawthorn_flowers"/>
          <p:cNvPicPr>
            <a:picLocks noChangeAspect="1" noChangeArrowheads="1"/>
          </p:cNvPicPr>
          <p:nvPr/>
        </p:nvPicPr>
        <p:blipFill>
          <a:blip r:embed="rId4" cstate="screen"/>
          <a:srcRect/>
          <a:stretch>
            <a:fillRect/>
          </a:stretch>
        </p:blipFill>
        <p:spPr bwMode="auto">
          <a:xfrm>
            <a:off x="7194872" y="2688456"/>
            <a:ext cx="1625600" cy="124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293" name="Picture 6" descr="File:Crataegus-monogyna-frugt.JPG"/>
          <p:cNvPicPr>
            <a:picLocks noChangeAspect="1" noChangeArrowheads="1"/>
          </p:cNvPicPr>
          <p:nvPr/>
        </p:nvPicPr>
        <p:blipFill>
          <a:blip r:embed="rId5" cstate="screen"/>
          <a:srcRect/>
          <a:stretch>
            <a:fillRect/>
          </a:stretch>
        </p:blipFill>
        <p:spPr bwMode="auto">
          <a:xfrm>
            <a:off x="7194872" y="4433888"/>
            <a:ext cx="1625600" cy="1155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295" name="Text Box 7"/>
          <p:cNvSpPr txBox="1">
            <a:spLocks noChangeArrowheads="1"/>
          </p:cNvSpPr>
          <p:nvPr/>
        </p:nvSpPr>
        <p:spPr bwMode="auto">
          <a:xfrm>
            <a:off x="7596634" y="3956050"/>
            <a:ext cx="1439862" cy="336550"/>
          </a:xfrm>
          <a:prstGeom prst="rect">
            <a:avLst/>
          </a:prstGeom>
          <a:noFill/>
          <a:ln w="9525">
            <a:noFill/>
            <a:miter lim="800000"/>
            <a:headEnd/>
            <a:tailEnd/>
          </a:ln>
        </p:spPr>
        <p:txBody>
          <a:bodyPr>
            <a:spAutoFit/>
          </a:bodyPr>
          <a:lstStyle/>
          <a:p>
            <a:pPr algn="ctr">
              <a:spcBef>
                <a:spcPct val="50000"/>
              </a:spcBef>
            </a:pPr>
            <a:r>
              <a:rPr lang="en-GB" sz="1600" dirty="0">
                <a:solidFill>
                  <a:srgbClr val="336600"/>
                </a:solidFill>
                <a:latin typeface="Comic Sans MS" pitchFamily="66" charset="0"/>
              </a:rPr>
              <a:t>May Flower</a:t>
            </a:r>
            <a:endParaRPr lang="en-US" sz="1600" dirty="0">
              <a:solidFill>
                <a:srgbClr val="336600"/>
              </a:solidFill>
              <a:latin typeface="Comic Sans MS" pitchFamily="66" charset="0"/>
            </a:endParaRPr>
          </a:p>
        </p:txBody>
      </p:sp>
      <p:sp>
        <p:nvSpPr>
          <p:cNvPr id="12296" name="Text Box 8"/>
          <p:cNvSpPr txBox="1">
            <a:spLocks noChangeArrowheads="1"/>
          </p:cNvSpPr>
          <p:nvPr/>
        </p:nvSpPr>
        <p:spPr bwMode="auto">
          <a:xfrm>
            <a:off x="7955532" y="5613400"/>
            <a:ext cx="1296988" cy="336550"/>
          </a:xfrm>
          <a:prstGeom prst="rect">
            <a:avLst/>
          </a:prstGeom>
          <a:noFill/>
          <a:ln w="9525">
            <a:noFill/>
            <a:miter lim="800000"/>
            <a:headEnd/>
            <a:tailEnd/>
          </a:ln>
        </p:spPr>
        <p:txBody>
          <a:bodyPr>
            <a:spAutoFit/>
          </a:bodyPr>
          <a:lstStyle/>
          <a:p>
            <a:pPr algn="ctr">
              <a:spcBef>
                <a:spcPct val="50000"/>
              </a:spcBef>
            </a:pPr>
            <a:r>
              <a:rPr lang="en-GB" sz="1600" dirty="0">
                <a:solidFill>
                  <a:srgbClr val="336600"/>
                </a:solidFill>
                <a:latin typeface="Comic Sans MS" pitchFamily="66" charset="0"/>
              </a:rPr>
              <a:t>Haws</a:t>
            </a:r>
            <a:endParaRPr lang="en-US" sz="1600" dirty="0">
              <a:solidFill>
                <a:srgbClr val="336600"/>
              </a:solidFill>
              <a:latin typeface="Comic Sans MS" pitchFamily="66" charset="0"/>
            </a:endParaRPr>
          </a:p>
        </p:txBody>
      </p:sp>
      <p:pic>
        <p:nvPicPr>
          <p:cNvPr id="3" name="Picture 9" descr="2009_0807Jo_Leaves0012"/>
          <p:cNvPicPr>
            <a:picLocks noChangeAspect="1" noChangeArrowheads="1"/>
          </p:cNvPicPr>
          <p:nvPr/>
        </p:nvPicPr>
        <p:blipFill>
          <a:blip r:embed="rId6" cstate="screen"/>
          <a:srcRect/>
          <a:stretch>
            <a:fillRect/>
          </a:stretch>
        </p:blipFill>
        <p:spPr bwMode="auto">
          <a:xfrm>
            <a:off x="7596336" y="620713"/>
            <a:ext cx="1187450" cy="15827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298" name="Text Box 10"/>
          <p:cNvSpPr txBox="1">
            <a:spLocks noChangeArrowheads="1"/>
          </p:cNvSpPr>
          <p:nvPr/>
        </p:nvSpPr>
        <p:spPr bwMode="auto">
          <a:xfrm>
            <a:off x="7308726" y="2228850"/>
            <a:ext cx="1655762" cy="336550"/>
          </a:xfrm>
          <a:prstGeom prst="rect">
            <a:avLst/>
          </a:prstGeom>
          <a:noFill/>
          <a:ln w="9525">
            <a:noFill/>
            <a:miter lim="800000"/>
            <a:headEnd/>
            <a:tailEnd/>
          </a:ln>
        </p:spPr>
        <p:txBody>
          <a:bodyPr>
            <a:spAutoFit/>
          </a:bodyPr>
          <a:lstStyle/>
          <a:p>
            <a:pPr algn="ctr">
              <a:spcBef>
                <a:spcPct val="50000"/>
              </a:spcBef>
            </a:pPr>
            <a:r>
              <a:rPr lang="en-GB" sz="1600" dirty="0">
                <a:solidFill>
                  <a:srgbClr val="336600"/>
                </a:solidFill>
                <a:latin typeface="Comic Sans MS" pitchFamily="66" charset="0"/>
              </a:rPr>
              <a:t>Hawthorn leaf</a:t>
            </a:r>
            <a:endParaRPr lang="en-US" sz="1600" dirty="0">
              <a:solidFill>
                <a:srgbClr val="336600"/>
              </a:solidFill>
              <a:latin typeface="Comic Sans MS" pitchFamily="66" charset="0"/>
            </a:endParaRPr>
          </a:p>
        </p:txBody>
      </p:sp>
      <p:sp>
        <p:nvSpPr>
          <p:cNvPr id="11" name="Rectangle 2"/>
          <p:cNvSpPr txBox="1">
            <a:spLocks noChangeArrowheads="1"/>
          </p:cNvSpPr>
          <p:nvPr/>
        </p:nvSpPr>
        <p:spPr bwMode="auto">
          <a:xfrm>
            <a:off x="457200" y="-9939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rgbClr val="002060"/>
                </a:solidFill>
                <a:effectLst/>
                <a:uLnTx/>
                <a:uFillTx/>
                <a:latin typeface="Comic Sans MS" pitchFamily="66" charset="0"/>
                <a:ea typeface="+mj-ea"/>
                <a:cs typeface="+mj-cs"/>
              </a:rPr>
              <a:t>Hawthorn</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pptground.jpg"/>
          <p:cNvPicPr>
            <a:picLocks noChangeAspect="1"/>
          </p:cNvPicPr>
          <p:nvPr/>
        </p:nvPicPr>
        <p:blipFill>
          <a:blip r:embed="rId3" cstate="screen"/>
          <a:srcRect/>
          <a:stretch>
            <a:fillRect/>
          </a:stretch>
        </p:blipFill>
        <p:spPr bwMode="auto">
          <a:xfrm>
            <a:off x="0" y="5854700"/>
            <a:ext cx="9144000" cy="1030288"/>
          </a:xfrm>
          <a:prstGeom prst="rect">
            <a:avLst/>
          </a:prstGeom>
          <a:noFill/>
          <a:ln w="9525">
            <a:noFill/>
            <a:miter lim="800000"/>
            <a:headEnd/>
            <a:tailEnd/>
          </a:ln>
        </p:spPr>
      </p:pic>
      <p:sp>
        <p:nvSpPr>
          <p:cNvPr id="13316" name="Rectangle 3"/>
          <p:cNvSpPr>
            <a:spLocks noGrp="1" noChangeArrowheads="1"/>
          </p:cNvSpPr>
          <p:nvPr>
            <p:ph type="body" idx="1"/>
          </p:nvPr>
        </p:nvSpPr>
        <p:spPr>
          <a:xfrm>
            <a:off x="529059" y="1168623"/>
            <a:ext cx="5699125" cy="4708649"/>
          </a:xfrm>
        </p:spPr>
        <p:txBody>
          <a:bodyPr/>
          <a:lstStyle/>
          <a:p>
            <a:pPr marL="0" indent="0" eaLnBrk="1" hangingPunct="1">
              <a:lnSpc>
                <a:spcPct val="80000"/>
              </a:lnSpc>
              <a:buNone/>
            </a:pPr>
            <a:r>
              <a:rPr lang="en-GB" sz="1600" dirty="0" smtClean="0">
                <a:solidFill>
                  <a:srgbClr val="336600"/>
                </a:solidFill>
                <a:latin typeface="Comic Sans MS" pitchFamily="66" charset="0"/>
              </a:rPr>
              <a:t>Seeds: </a:t>
            </a:r>
            <a:r>
              <a:rPr lang="en-GB" sz="1600" dirty="0" smtClean="0">
                <a:solidFill>
                  <a:srgbClr val="002060"/>
                </a:solidFill>
                <a:latin typeface="Comic Sans MS" pitchFamily="66" charset="0"/>
              </a:rPr>
              <a:t>Red berries</a:t>
            </a:r>
          </a:p>
          <a:p>
            <a:pPr marL="0" indent="0" eaLnBrk="1" hangingPunct="1">
              <a:lnSpc>
                <a:spcPct val="80000"/>
              </a:lnSpc>
              <a:buNone/>
            </a:pPr>
            <a:endParaRPr lang="en-GB" sz="1600" dirty="0" smtClean="0">
              <a:solidFill>
                <a:srgbClr val="002060"/>
              </a:solidFill>
              <a:latin typeface="Comic Sans MS" pitchFamily="66" charset="0"/>
            </a:endParaRPr>
          </a:p>
          <a:p>
            <a:pPr marL="0" indent="0" eaLnBrk="1" hangingPunct="1">
              <a:lnSpc>
                <a:spcPct val="80000"/>
              </a:lnSpc>
              <a:buNone/>
            </a:pPr>
            <a:r>
              <a:rPr lang="en-GB" sz="1600" dirty="0" smtClean="0">
                <a:solidFill>
                  <a:srgbClr val="002060"/>
                </a:solidFill>
                <a:latin typeface="Comic Sans MS" pitchFamily="66" charset="0"/>
              </a:rPr>
              <a:t>Holly is an evergreen tree, that can grow between 10 and 25m in height. Its leaves are spiky. </a:t>
            </a:r>
          </a:p>
          <a:p>
            <a:pPr marL="0" indent="0" eaLnBrk="1" hangingPunct="1">
              <a:lnSpc>
                <a:spcPct val="80000"/>
              </a:lnSpc>
              <a:buNone/>
            </a:pPr>
            <a:endParaRPr lang="en-GB" sz="1600" dirty="0" smtClean="0">
              <a:solidFill>
                <a:srgbClr val="002060"/>
              </a:solidFill>
              <a:latin typeface="Comic Sans MS" pitchFamily="66" charset="0"/>
            </a:endParaRPr>
          </a:p>
          <a:p>
            <a:pPr marL="0" indent="0" eaLnBrk="1" hangingPunct="1">
              <a:lnSpc>
                <a:spcPct val="80000"/>
              </a:lnSpc>
              <a:buNone/>
            </a:pPr>
            <a:r>
              <a:rPr lang="en-GB" sz="1600" dirty="0" smtClean="0">
                <a:solidFill>
                  <a:srgbClr val="002060"/>
                </a:solidFill>
                <a:latin typeface="Comic Sans MS" pitchFamily="66" charset="0"/>
              </a:rPr>
              <a:t>Many people associate holly with bright red berries however, it’s only the female plant that produces these berries. Its flowers are pink and white and usually appear in May.</a:t>
            </a:r>
          </a:p>
          <a:p>
            <a:pPr marL="0" indent="0" eaLnBrk="1" hangingPunct="1">
              <a:lnSpc>
                <a:spcPct val="80000"/>
              </a:lnSpc>
              <a:buNone/>
            </a:pPr>
            <a:endParaRPr lang="en-GB" sz="1600" dirty="0" smtClean="0">
              <a:solidFill>
                <a:srgbClr val="002060"/>
              </a:solidFill>
              <a:latin typeface="Comic Sans MS" pitchFamily="66" charset="0"/>
            </a:endParaRPr>
          </a:p>
          <a:p>
            <a:pPr marL="0" indent="0" eaLnBrk="1" hangingPunct="1">
              <a:lnSpc>
                <a:spcPct val="80000"/>
              </a:lnSpc>
              <a:buNone/>
            </a:pPr>
            <a:r>
              <a:rPr lang="en-GB" sz="1600" dirty="0" smtClean="0">
                <a:solidFill>
                  <a:srgbClr val="336600"/>
                </a:solidFill>
                <a:latin typeface="Comic Sans MS" pitchFamily="66" charset="0"/>
              </a:rPr>
              <a:t>Stories: </a:t>
            </a:r>
          </a:p>
          <a:p>
            <a:pPr marL="0" indent="0" eaLnBrk="1" hangingPunct="1">
              <a:lnSpc>
                <a:spcPct val="80000"/>
              </a:lnSpc>
              <a:buNone/>
            </a:pPr>
            <a:r>
              <a:rPr lang="en-GB" sz="1600" dirty="0" smtClean="0">
                <a:solidFill>
                  <a:srgbClr val="002060"/>
                </a:solidFill>
                <a:latin typeface="Comic Sans MS" pitchFamily="66" charset="0"/>
              </a:rPr>
              <a:t>Long associated with Christmas as it was thought to protect the house against evil spirits. In Ireland holly was seen as a noble tree and you would annoy the fairies if you misused it.</a:t>
            </a:r>
          </a:p>
          <a:p>
            <a:pPr marL="0" indent="0" eaLnBrk="1" hangingPunct="1">
              <a:lnSpc>
                <a:spcPct val="80000"/>
              </a:lnSpc>
              <a:buNone/>
            </a:pPr>
            <a:endParaRPr lang="en-GB" sz="1600" dirty="0" smtClean="0">
              <a:solidFill>
                <a:srgbClr val="002060"/>
              </a:solidFill>
              <a:latin typeface="Comic Sans MS" pitchFamily="66" charset="0"/>
            </a:endParaRPr>
          </a:p>
          <a:p>
            <a:pPr marL="0" indent="0" eaLnBrk="1" hangingPunct="1">
              <a:lnSpc>
                <a:spcPct val="80000"/>
              </a:lnSpc>
              <a:buNone/>
            </a:pPr>
            <a:r>
              <a:rPr lang="en-GB" sz="1600" dirty="0" smtClean="0">
                <a:solidFill>
                  <a:srgbClr val="336600"/>
                </a:solidFill>
                <a:latin typeface="Comic Sans MS" pitchFamily="66" charset="0"/>
              </a:rPr>
              <a:t>Uses: </a:t>
            </a:r>
          </a:p>
          <a:p>
            <a:pPr marL="0" indent="0" eaLnBrk="1" hangingPunct="1">
              <a:lnSpc>
                <a:spcPct val="80000"/>
              </a:lnSpc>
              <a:buNone/>
            </a:pPr>
            <a:r>
              <a:rPr lang="en-GB" sz="1600" dirty="0" smtClean="0">
                <a:solidFill>
                  <a:srgbClr val="002060"/>
                </a:solidFill>
                <a:latin typeface="Comic Sans MS" pitchFamily="66" charset="0"/>
              </a:rPr>
              <a:t>Berries are important food source for wildlife during the winter.</a:t>
            </a:r>
            <a:endParaRPr lang="en-US" sz="1600" dirty="0" smtClean="0">
              <a:solidFill>
                <a:srgbClr val="002060"/>
              </a:solidFill>
              <a:latin typeface="Comic Sans MS" pitchFamily="66" charset="0"/>
            </a:endParaRPr>
          </a:p>
        </p:txBody>
      </p:sp>
      <p:sp>
        <p:nvSpPr>
          <p:cNvPr id="13317" name="Text Box 5"/>
          <p:cNvSpPr txBox="1">
            <a:spLocks noChangeArrowheads="1"/>
          </p:cNvSpPr>
          <p:nvPr/>
        </p:nvSpPr>
        <p:spPr bwMode="auto">
          <a:xfrm>
            <a:off x="7596336" y="3356992"/>
            <a:ext cx="1439862" cy="336550"/>
          </a:xfrm>
          <a:prstGeom prst="rect">
            <a:avLst/>
          </a:prstGeom>
          <a:noFill/>
          <a:ln w="9525">
            <a:noFill/>
            <a:miter lim="800000"/>
            <a:headEnd/>
            <a:tailEnd/>
          </a:ln>
        </p:spPr>
        <p:txBody>
          <a:bodyPr>
            <a:spAutoFit/>
          </a:bodyPr>
          <a:lstStyle/>
          <a:p>
            <a:pPr algn="ctr">
              <a:spcBef>
                <a:spcPct val="50000"/>
              </a:spcBef>
            </a:pPr>
            <a:r>
              <a:rPr lang="en-GB" sz="1600" dirty="0">
                <a:solidFill>
                  <a:srgbClr val="336600"/>
                </a:solidFill>
                <a:latin typeface="Comic Sans MS" pitchFamily="66" charset="0"/>
              </a:rPr>
              <a:t>Holly leaf</a:t>
            </a:r>
            <a:endParaRPr lang="en-US" sz="1600" dirty="0">
              <a:solidFill>
                <a:srgbClr val="336600"/>
              </a:solidFill>
              <a:latin typeface="Comic Sans MS" pitchFamily="66" charset="0"/>
            </a:endParaRPr>
          </a:p>
        </p:txBody>
      </p:sp>
      <p:pic>
        <p:nvPicPr>
          <p:cNvPr id="2" name="Picture 6"/>
          <p:cNvPicPr>
            <a:picLocks noChangeAspect="1" noChangeArrowheads="1"/>
          </p:cNvPicPr>
          <p:nvPr/>
        </p:nvPicPr>
        <p:blipFill>
          <a:blip r:embed="rId4" cstate="screen"/>
          <a:srcRect/>
          <a:stretch>
            <a:fillRect/>
          </a:stretch>
        </p:blipFill>
        <p:spPr bwMode="auto">
          <a:xfrm>
            <a:off x="7380312" y="1196752"/>
            <a:ext cx="1379538" cy="20165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2"/>
          <p:cNvSpPr txBox="1">
            <a:spLocks noChangeArrowheads="1"/>
          </p:cNvSpPr>
          <p:nvPr/>
        </p:nvSpPr>
        <p:spPr bwMode="auto">
          <a:xfrm>
            <a:off x="457200" y="-9939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rgbClr val="002060"/>
                </a:solidFill>
                <a:effectLst/>
                <a:uLnTx/>
                <a:uFillTx/>
                <a:latin typeface="Comic Sans MS" pitchFamily="66" charset="0"/>
                <a:ea typeface="+mj-ea"/>
                <a:cs typeface="+mj-cs"/>
              </a:rPr>
              <a:t>Holly</a:t>
            </a:r>
          </a:p>
        </p:txBody>
      </p:sp>
      <p:pic>
        <p:nvPicPr>
          <p:cNvPr id="9" name="Picture 8" descr="holl.jpg"/>
          <p:cNvPicPr>
            <a:picLocks noChangeAspect="1"/>
          </p:cNvPicPr>
          <p:nvPr/>
        </p:nvPicPr>
        <p:blipFill>
          <a:blip r:embed="rId5" cstate="screen"/>
          <a:stretch>
            <a:fillRect/>
          </a:stretch>
        </p:blipFill>
        <p:spPr>
          <a:xfrm>
            <a:off x="7308304" y="3933056"/>
            <a:ext cx="1512168" cy="15121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 Box 5"/>
          <p:cNvSpPr txBox="1">
            <a:spLocks noChangeArrowheads="1"/>
          </p:cNvSpPr>
          <p:nvPr/>
        </p:nvSpPr>
        <p:spPr bwMode="auto">
          <a:xfrm>
            <a:off x="7524626" y="5517232"/>
            <a:ext cx="1439862" cy="336550"/>
          </a:xfrm>
          <a:prstGeom prst="rect">
            <a:avLst/>
          </a:prstGeom>
          <a:noFill/>
          <a:ln w="9525">
            <a:noFill/>
            <a:miter lim="800000"/>
            <a:headEnd/>
            <a:tailEnd/>
          </a:ln>
        </p:spPr>
        <p:txBody>
          <a:bodyPr>
            <a:spAutoFit/>
          </a:bodyPr>
          <a:lstStyle/>
          <a:p>
            <a:pPr algn="ctr">
              <a:spcBef>
                <a:spcPct val="50000"/>
              </a:spcBef>
            </a:pPr>
            <a:r>
              <a:rPr lang="en-GB" sz="1600" dirty="0">
                <a:solidFill>
                  <a:srgbClr val="336600"/>
                </a:solidFill>
                <a:latin typeface="Comic Sans MS" pitchFamily="66" charset="0"/>
              </a:rPr>
              <a:t>Holly </a:t>
            </a:r>
            <a:r>
              <a:rPr lang="en-GB" sz="1600" dirty="0" smtClean="0">
                <a:solidFill>
                  <a:srgbClr val="336600"/>
                </a:solidFill>
                <a:latin typeface="Comic Sans MS" pitchFamily="66" charset="0"/>
              </a:rPr>
              <a:t>berries</a:t>
            </a:r>
            <a:endParaRPr lang="en-US" sz="1600" dirty="0">
              <a:solidFill>
                <a:srgbClr val="336600"/>
              </a:solidFill>
              <a:latin typeface="Comic Sans MS" pitchFamily="66"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pptground.jpg"/>
          <p:cNvPicPr>
            <a:picLocks noChangeAspect="1"/>
          </p:cNvPicPr>
          <p:nvPr/>
        </p:nvPicPr>
        <p:blipFill>
          <a:blip r:embed="rId3" cstate="screen"/>
          <a:srcRect/>
          <a:stretch>
            <a:fillRect/>
          </a:stretch>
        </p:blipFill>
        <p:spPr bwMode="auto">
          <a:xfrm>
            <a:off x="0" y="5854700"/>
            <a:ext cx="9144000" cy="1030288"/>
          </a:xfrm>
          <a:prstGeom prst="rect">
            <a:avLst/>
          </a:prstGeom>
          <a:noFill/>
          <a:ln w="9525">
            <a:noFill/>
            <a:miter lim="800000"/>
            <a:headEnd/>
            <a:tailEnd/>
          </a:ln>
        </p:spPr>
      </p:pic>
      <p:sp>
        <p:nvSpPr>
          <p:cNvPr id="14340" name="Rectangle 3"/>
          <p:cNvSpPr>
            <a:spLocks noGrp="1" noChangeArrowheads="1"/>
          </p:cNvSpPr>
          <p:nvPr>
            <p:ph type="body" idx="1"/>
          </p:nvPr>
        </p:nvSpPr>
        <p:spPr>
          <a:xfrm>
            <a:off x="529183" y="1170161"/>
            <a:ext cx="5915025" cy="4131047"/>
          </a:xfrm>
        </p:spPr>
        <p:txBody>
          <a:bodyPr/>
          <a:lstStyle/>
          <a:p>
            <a:pPr marL="0" indent="0" eaLnBrk="1" hangingPunct="1">
              <a:lnSpc>
                <a:spcPct val="80000"/>
              </a:lnSpc>
              <a:buNone/>
            </a:pPr>
            <a:r>
              <a:rPr lang="en-GB" sz="1600" dirty="0" smtClean="0">
                <a:solidFill>
                  <a:srgbClr val="336600"/>
                </a:solidFill>
                <a:latin typeface="Comic Sans MS" pitchFamily="66" charset="0"/>
              </a:rPr>
              <a:t>Seeds:</a:t>
            </a:r>
            <a:r>
              <a:rPr lang="en-GB" sz="1600" dirty="0" smtClean="0">
                <a:solidFill>
                  <a:srgbClr val="002060"/>
                </a:solidFill>
                <a:latin typeface="Comic Sans MS" pitchFamily="66" charset="0"/>
              </a:rPr>
              <a:t> Red berries</a:t>
            </a:r>
          </a:p>
          <a:p>
            <a:pPr marL="0" indent="0" eaLnBrk="1" hangingPunct="1">
              <a:lnSpc>
                <a:spcPct val="80000"/>
              </a:lnSpc>
              <a:buNone/>
            </a:pPr>
            <a:endParaRPr lang="en-GB" sz="1600" dirty="0" smtClean="0">
              <a:solidFill>
                <a:srgbClr val="002060"/>
              </a:solidFill>
              <a:latin typeface="Comic Sans MS" pitchFamily="66" charset="0"/>
            </a:endParaRPr>
          </a:p>
          <a:p>
            <a:pPr marL="0" indent="0" eaLnBrk="1" hangingPunct="1">
              <a:lnSpc>
                <a:spcPct val="80000"/>
              </a:lnSpc>
              <a:buNone/>
            </a:pPr>
            <a:r>
              <a:rPr lang="en-GB" sz="1600" dirty="0" smtClean="0">
                <a:solidFill>
                  <a:srgbClr val="002060"/>
                </a:solidFill>
                <a:latin typeface="Comic Sans MS" pitchFamily="66" charset="0"/>
              </a:rPr>
              <a:t>Rowan is a small deciduous tree. It’s leaves have 15 leaflets arranged in pairs with a single leaf at the tip. It produces masses of red berries in autumn and is easy to identify in winter by its purple buds.</a:t>
            </a:r>
          </a:p>
          <a:p>
            <a:pPr marL="0" indent="0" eaLnBrk="1" hangingPunct="1">
              <a:lnSpc>
                <a:spcPct val="80000"/>
              </a:lnSpc>
              <a:buNone/>
            </a:pPr>
            <a:endParaRPr lang="en-GB" sz="1600" dirty="0" smtClean="0">
              <a:solidFill>
                <a:srgbClr val="002060"/>
              </a:solidFill>
              <a:latin typeface="Comic Sans MS" pitchFamily="66" charset="0"/>
            </a:endParaRPr>
          </a:p>
          <a:p>
            <a:pPr marL="0" indent="0" eaLnBrk="1" hangingPunct="1">
              <a:lnSpc>
                <a:spcPct val="80000"/>
              </a:lnSpc>
              <a:buNone/>
            </a:pPr>
            <a:endParaRPr lang="en-GB" sz="1600" dirty="0" smtClean="0">
              <a:solidFill>
                <a:srgbClr val="002060"/>
              </a:solidFill>
              <a:latin typeface="Comic Sans MS" pitchFamily="66" charset="0"/>
            </a:endParaRPr>
          </a:p>
          <a:p>
            <a:pPr marL="0" indent="0" eaLnBrk="1" hangingPunct="1">
              <a:lnSpc>
                <a:spcPct val="80000"/>
              </a:lnSpc>
              <a:buNone/>
            </a:pPr>
            <a:r>
              <a:rPr lang="en-GB" sz="1600" dirty="0" smtClean="0">
                <a:solidFill>
                  <a:srgbClr val="336600"/>
                </a:solidFill>
                <a:latin typeface="Comic Sans MS" pitchFamily="66" charset="0"/>
              </a:rPr>
              <a:t>Stories: </a:t>
            </a:r>
          </a:p>
          <a:p>
            <a:pPr marL="0" indent="0" eaLnBrk="1" hangingPunct="1">
              <a:lnSpc>
                <a:spcPct val="80000"/>
              </a:lnSpc>
              <a:buNone/>
            </a:pPr>
            <a:r>
              <a:rPr lang="en-US" sz="1600" dirty="0" smtClean="0">
                <a:solidFill>
                  <a:srgbClr val="002060"/>
                </a:solidFill>
                <a:latin typeface="Comic Sans MS" pitchFamily="66" charset="0"/>
              </a:rPr>
              <a:t>The name rowan </a:t>
            </a:r>
            <a:r>
              <a:rPr lang="en-GB" sz="1600" dirty="0" smtClean="0">
                <a:solidFill>
                  <a:srgbClr val="002060"/>
                </a:solidFill>
                <a:latin typeface="Comic Sans MS" pitchFamily="66" charset="0"/>
              </a:rPr>
              <a:t>means ‘Wizard’s tree’. In Ireland it was planted near houses to protect them against spirits.</a:t>
            </a:r>
          </a:p>
          <a:p>
            <a:pPr marL="0" indent="0" eaLnBrk="1" hangingPunct="1">
              <a:lnSpc>
                <a:spcPct val="80000"/>
              </a:lnSpc>
              <a:buNone/>
            </a:pPr>
            <a:endParaRPr lang="en-GB" sz="1600" dirty="0" smtClean="0">
              <a:solidFill>
                <a:srgbClr val="002060"/>
              </a:solidFill>
              <a:latin typeface="Comic Sans MS" pitchFamily="66" charset="0"/>
            </a:endParaRPr>
          </a:p>
          <a:p>
            <a:pPr marL="0" indent="0" eaLnBrk="1" hangingPunct="1">
              <a:lnSpc>
                <a:spcPct val="80000"/>
              </a:lnSpc>
              <a:buNone/>
            </a:pPr>
            <a:endParaRPr lang="en-GB" sz="1600" dirty="0" smtClean="0">
              <a:solidFill>
                <a:srgbClr val="002060"/>
              </a:solidFill>
              <a:latin typeface="Comic Sans MS" pitchFamily="66" charset="0"/>
            </a:endParaRPr>
          </a:p>
          <a:p>
            <a:pPr marL="0" indent="0" eaLnBrk="1" hangingPunct="1">
              <a:lnSpc>
                <a:spcPct val="80000"/>
              </a:lnSpc>
              <a:buNone/>
            </a:pPr>
            <a:r>
              <a:rPr lang="en-GB" sz="1600" dirty="0" smtClean="0">
                <a:solidFill>
                  <a:srgbClr val="336600"/>
                </a:solidFill>
                <a:latin typeface="Comic Sans MS" pitchFamily="66" charset="0"/>
              </a:rPr>
              <a:t>Uses: </a:t>
            </a:r>
          </a:p>
          <a:p>
            <a:pPr marL="0" indent="0" eaLnBrk="1" hangingPunct="1">
              <a:lnSpc>
                <a:spcPct val="80000"/>
              </a:lnSpc>
              <a:buNone/>
            </a:pPr>
            <a:r>
              <a:rPr lang="en-GB" sz="1600" dirty="0" smtClean="0">
                <a:solidFill>
                  <a:srgbClr val="002060"/>
                </a:solidFill>
                <a:latin typeface="Comic Sans MS" pitchFamily="66" charset="0"/>
              </a:rPr>
              <a:t>Was used to make bows in the middle ages, as well as tools, bowls and plates. The berries can be eaten and were used in jams.</a:t>
            </a:r>
            <a:endParaRPr lang="en-US" sz="1600" dirty="0" smtClean="0">
              <a:solidFill>
                <a:srgbClr val="002060"/>
              </a:solidFill>
              <a:latin typeface="Comic Sans MS" pitchFamily="66" charset="0"/>
            </a:endParaRPr>
          </a:p>
        </p:txBody>
      </p:sp>
      <p:pic>
        <p:nvPicPr>
          <p:cNvPr id="2" name="Picture 4" descr="File:Rowanberries in late August 2004 in Helsinki.jpg"/>
          <p:cNvPicPr>
            <a:picLocks noChangeAspect="1" noChangeArrowheads="1"/>
          </p:cNvPicPr>
          <p:nvPr/>
        </p:nvPicPr>
        <p:blipFill>
          <a:blip r:embed="rId4" cstate="screen"/>
          <a:srcRect/>
          <a:stretch>
            <a:fillRect/>
          </a:stretch>
        </p:blipFill>
        <p:spPr bwMode="auto">
          <a:xfrm>
            <a:off x="6948809" y="3933056"/>
            <a:ext cx="1871663" cy="13858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342" name="Text Box 5"/>
          <p:cNvSpPr txBox="1">
            <a:spLocks noChangeArrowheads="1"/>
          </p:cNvSpPr>
          <p:nvPr/>
        </p:nvSpPr>
        <p:spPr bwMode="auto">
          <a:xfrm>
            <a:off x="7309743" y="5516563"/>
            <a:ext cx="1582737" cy="336550"/>
          </a:xfrm>
          <a:prstGeom prst="rect">
            <a:avLst/>
          </a:prstGeom>
          <a:noFill/>
          <a:ln w="9525">
            <a:noFill/>
            <a:miter lim="800000"/>
            <a:headEnd/>
            <a:tailEnd/>
          </a:ln>
        </p:spPr>
        <p:txBody>
          <a:bodyPr>
            <a:spAutoFit/>
          </a:bodyPr>
          <a:lstStyle/>
          <a:p>
            <a:pPr algn="ctr">
              <a:spcBef>
                <a:spcPct val="50000"/>
              </a:spcBef>
            </a:pPr>
            <a:r>
              <a:rPr lang="en-GB" sz="1600" dirty="0">
                <a:solidFill>
                  <a:srgbClr val="336600"/>
                </a:solidFill>
                <a:latin typeface="Comic Sans MS" pitchFamily="66" charset="0"/>
              </a:rPr>
              <a:t>Rowan berries</a:t>
            </a:r>
            <a:endParaRPr lang="en-US" sz="1600" dirty="0">
              <a:solidFill>
                <a:srgbClr val="336600"/>
              </a:solidFill>
              <a:latin typeface="Comic Sans MS" pitchFamily="66" charset="0"/>
            </a:endParaRPr>
          </a:p>
        </p:txBody>
      </p:sp>
      <p:sp>
        <p:nvSpPr>
          <p:cNvPr id="14343" name="Text Box 8"/>
          <p:cNvSpPr txBox="1">
            <a:spLocks noChangeArrowheads="1"/>
          </p:cNvSpPr>
          <p:nvPr/>
        </p:nvSpPr>
        <p:spPr bwMode="auto">
          <a:xfrm>
            <a:off x="7453758" y="3429000"/>
            <a:ext cx="1582738" cy="336550"/>
          </a:xfrm>
          <a:prstGeom prst="rect">
            <a:avLst/>
          </a:prstGeom>
          <a:noFill/>
          <a:ln w="9525">
            <a:noFill/>
            <a:miter lim="800000"/>
            <a:headEnd/>
            <a:tailEnd/>
          </a:ln>
        </p:spPr>
        <p:txBody>
          <a:bodyPr>
            <a:spAutoFit/>
          </a:bodyPr>
          <a:lstStyle/>
          <a:p>
            <a:pPr algn="ctr">
              <a:spcBef>
                <a:spcPct val="50000"/>
              </a:spcBef>
            </a:pPr>
            <a:r>
              <a:rPr lang="en-GB" sz="1600" dirty="0">
                <a:solidFill>
                  <a:srgbClr val="336600"/>
                </a:solidFill>
                <a:latin typeface="Comic Sans MS" pitchFamily="66" charset="0"/>
              </a:rPr>
              <a:t>Rowan leaf</a:t>
            </a:r>
            <a:endParaRPr lang="en-US" sz="1600" dirty="0">
              <a:solidFill>
                <a:srgbClr val="336600"/>
              </a:solidFill>
              <a:latin typeface="Comic Sans MS" pitchFamily="66" charset="0"/>
            </a:endParaRPr>
          </a:p>
        </p:txBody>
      </p:sp>
      <p:pic>
        <p:nvPicPr>
          <p:cNvPr id="3" name="Picture 9" descr="2009_0807Jo_Leaves0032"/>
          <p:cNvPicPr>
            <a:picLocks noChangeAspect="1" noChangeArrowheads="1"/>
          </p:cNvPicPr>
          <p:nvPr/>
        </p:nvPicPr>
        <p:blipFill>
          <a:blip r:embed="rId5" cstate="screen"/>
          <a:srcRect/>
          <a:stretch>
            <a:fillRect/>
          </a:stretch>
        </p:blipFill>
        <p:spPr bwMode="auto">
          <a:xfrm>
            <a:off x="7164288" y="1268760"/>
            <a:ext cx="1565275" cy="20875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ectangle 2"/>
          <p:cNvSpPr txBox="1">
            <a:spLocks noChangeArrowheads="1"/>
          </p:cNvSpPr>
          <p:nvPr/>
        </p:nvSpPr>
        <p:spPr bwMode="auto">
          <a:xfrm>
            <a:off x="457200" y="-9939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rgbClr val="002060"/>
                </a:solidFill>
                <a:effectLst/>
                <a:uLnTx/>
                <a:uFillTx/>
                <a:latin typeface="Comic Sans MS" pitchFamily="66" charset="0"/>
                <a:ea typeface="+mj-ea"/>
                <a:cs typeface="+mj-cs"/>
              </a:rPr>
              <a:t>Rowan</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pptground.jpg"/>
          <p:cNvPicPr>
            <a:picLocks noChangeAspect="1"/>
          </p:cNvPicPr>
          <p:nvPr/>
        </p:nvPicPr>
        <p:blipFill>
          <a:blip r:embed="rId3" cstate="screen"/>
          <a:srcRect/>
          <a:stretch>
            <a:fillRect/>
          </a:stretch>
        </p:blipFill>
        <p:spPr bwMode="auto">
          <a:xfrm>
            <a:off x="0" y="5854700"/>
            <a:ext cx="9144000" cy="1030288"/>
          </a:xfrm>
          <a:prstGeom prst="rect">
            <a:avLst/>
          </a:prstGeom>
          <a:noFill/>
          <a:ln w="9525">
            <a:noFill/>
            <a:miter lim="800000"/>
            <a:headEnd/>
            <a:tailEnd/>
          </a:ln>
        </p:spPr>
      </p:pic>
      <p:sp>
        <p:nvSpPr>
          <p:cNvPr id="15364" name="Rectangle 3"/>
          <p:cNvSpPr>
            <a:spLocks noGrp="1" noChangeArrowheads="1"/>
          </p:cNvSpPr>
          <p:nvPr>
            <p:ph type="body" idx="1"/>
          </p:nvPr>
        </p:nvSpPr>
        <p:spPr>
          <a:xfrm>
            <a:off x="528736" y="1168623"/>
            <a:ext cx="6059488" cy="4492625"/>
          </a:xfrm>
        </p:spPr>
        <p:txBody>
          <a:bodyPr/>
          <a:lstStyle/>
          <a:p>
            <a:pPr marL="0" indent="0" eaLnBrk="1" hangingPunct="1">
              <a:lnSpc>
                <a:spcPct val="80000"/>
              </a:lnSpc>
              <a:buNone/>
            </a:pPr>
            <a:r>
              <a:rPr lang="en-GB" sz="1600" dirty="0" smtClean="0">
                <a:solidFill>
                  <a:srgbClr val="336600"/>
                </a:solidFill>
                <a:latin typeface="Comic Sans MS" pitchFamily="66" charset="0"/>
              </a:rPr>
              <a:t>Seeds: </a:t>
            </a:r>
            <a:r>
              <a:rPr lang="en-GB" sz="1600" dirty="0" smtClean="0">
                <a:solidFill>
                  <a:srgbClr val="002060"/>
                </a:solidFill>
                <a:latin typeface="Comic Sans MS" pitchFamily="66" charset="0"/>
              </a:rPr>
              <a:t>Beech nuts</a:t>
            </a:r>
          </a:p>
          <a:p>
            <a:pPr marL="0" indent="0" eaLnBrk="1" hangingPunct="1">
              <a:lnSpc>
                <a:spcPct val="80000"/>
              </a:lnSpc>
              <a:buNone/>
            </a:pPr>
            <a:endParaRPr lang="en-GB" sz="1600" dirty="0" smtClean="0">
              <a:solidFill>
                <a:srgbClr val="002060"/>
              </a:solidFill>
              <a:latin typeface="Comic Sans MS" pitchFamily="66" charset="0"/>
            </a:endParaRPr>
          </a:p>
          <a:p>
            <a:pPr marL="0" indent="0" eaLnBrk="1" hangingPunct="1">
              <a:lnSpc>
                <a:spcPct val="80000"/>
              </a:lnSpc>
              <a:buNone/>
            </a:pPr>
            <a:r>
              <a:rPr lang="en-GB" sz="1600" dirty="0" smtClean="0">
                <a:solidFill>
                  <a:srgbClr val="002060"/>
                </a:solidFill>
                <a:latin typeface="Comic Sans MS" pitchFamily="66" charset="0"/>
              </a:rPr>
              <a:t>Beech is a deciduous broadleaved tree that can grow up to 40m in height. The beech has a smooth silver-grey coloured bark. Leaves are dark green and oval, they are shiny and feel waxy. In the autumn the leaves turn a rusty red colour and remain on the tree. </a:t>
            </a:r>
          </a:p>
          <a:p>
            <a:pPr marL="0" indent="0" eaLnBrk="1" hangingPunct="1">
              <a:lnSpc>
                <a:spcPct val="80000"/>
              </a:lnSpc>
              <a:buNone/>
            </a:pPr>
            <a:endParaRPr lang="en-GB" sz="1600" dirty="0" smtClean="0">
              <a:solidFill>
                <a:srgbClr val="002060"/>
              </a:solidFill>
              <a:latin typeface="Comic Sans MS" pitchFamily="66" charset="0"/>
            </a:endParaRPr>
          </a:p>
          <a:p>
            <a:pPr marL="0" indent="0" eaLnBrk="1" hangingPunct="1">
              <a:lnSpc>
                <a:spcPct val="80000"/>
              </a:lnSpc>
              <a:buNone/>
            </a:pPr>
            <a:r>
              <a:rPr lang="en-GB" sz="1600" dirty="0" smtClean="0">
                <a:solidFill>
                  <a:srgbClr val="336600"/>
                </a:solidFill>
                <a:latin typeface="Comic Sans MS" pitchFamily="66" charset="0"/>
              </a:rPr>
              <a:t>Stories: </a:t>
            </a:r>
          </a:p>
          <a:p>
            <a:pPr marL="0" indent="0" eaLnBrk="1" hangingPunct="1">
              <a:lnSpc>
                <a:spcPct val="80000"/>
              </a:lnSpc>
              <a:buNone/>
            </a:pPr>
            <a:r>
              <a:rPr lang="en-GB" sz="1600" dirty="0" smtClean="0">
                <a:solidFill>
                  <a:srgbClr val="002060"/>
                </a:solidFill>
                <a:latin typeface="Comic Sans MS" pitchFamily="66" charset="0"/>
              </a:rPr>
              <a:t>Beech trees are wishing trees. If you find a fallen branch from a beech tree this is a gift from the fairies. You can write a wish on it and drive it deep into the earth for consideration by the Fairy Queen.</a:t>
            </a:r>
          </a:p>
          <a:p>
            <a:pPr marL="0" indent="0" eaLnBrk="1" hangingPunct="1">
              <a:lnSpc>
                <a:spcPct val="80000"/>
              </a:lnSpc>
              <a:buNone/>
            </a:pPr>
            <a:endParaRPr lang="en-GB" sz="1600" dirty="0" smtClean="0">
              <a:solidFill>
                <a:srgbClr val="002060"/>
              </a:solidFill>
              <a:latin typeface="Comic Sans MS" pitchFamily="66" charset="0"/>
            </a:endParaRPr>
          </a:p>
          <a:p>
            <a:pPr marL="0" indent="0" eaLnBrk="1" hangingPunct="1">
              <a:lnSpc>
                <a:spcPct val="80000"/>
              </a:lnSpc>
              <a:buNone/>
            </a:pPr>
            <a:r>
              <a:rPr lang="en-GB" sz="1600" dirty="0" smtClean="0">
                <a:solidFill>
                  <a:srgbClr val="336600"/>
                </a:solidFill>
                <a:latin typeface="Comic Sans MS" pitchFamily="66" charset="0"/>
              </a:rPr>
              <a:t>Uses: </a:t>
            </a:r>
          </a:p>
          <a:p>
            <a:pPr marL="0" indent="0" eaLnBrk="1" hangingPunct="1">
              <a:lnSpc>
                <a:spcPct val="80000"/>
              </a:lnSpc>
              <a:buNone/>
            </a:pPr>
            <a:r>
              <a:rPr lang="en-GB" sz="1600" dirty="0" smtClean="0">
                <a:solidFill>
                  <a:srgbClr val="002060"/>
                </a:solidFill>
                <a:latin typeface="Comic Sans MS" pitchFamily="66" charset="0"/>
              </a:rPr>
              <a:t>Beech trees are used for hedges as their rusty leaves stay on the trees making them look beautiful all winter.</a:t>
            </a:r>
            <a:endParaRPr lang="en-US" sz="1600" dirty="0" smtClean="0">
              <a:solidFill>
                <a:srgbClr val="002060"/>
              </a:solidFill>
              <a:latin typeface="Comic Sans MS" pitchFamily="66" charset="0"/>
            </a:endParaRPr>
          </a:p>
        </p:txBody>
      </p:sp>
      <p:pic>
        <p:nvPicPr>
          <p:cNvPr id="2" name="Picture 4" descr="File:European Beech.jpg"/>
          <p:cNvPicPr>
            <a:picLocks noChangeAspect="1" noChangeArrowheads="1"/>
          </p:cNvPicPr>
          <p:nvPr/>
        </p:nvPicPr>
        <p:blipFill>
          <a:blip r:embed="rId4" cstate="screen"/>
          <a:srcRect/>
          <a:stretch>
            <a:fillRect/>
          </a:stretch>
        </p:blipFill>
        <p:spPr bwMode="auto">
          <a:xfrm>
            <a:off x="6877372" y="1893595"/>
            <a:ext cx="1943100" cy="1616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366" name="Line 5"/>
          <p:cNvSpPr>
            <a:spLocks noChangeShapeType="1"/>
          </p:cNvSpPr>
          <p:nvPr/>
        </p:nvSpPr>
        <p:spPr bwMode="auto">
          <a:xfrm>
            <a:off x="7667625" y="1564982"/>
            <a:ext cx="0" cy="720725"/>
          </a:xfrm>
          <a:prstGeom prst="line">
            <a:avLst/>
          </a:prstGeom>
          <a:noFill/>
          <a:ln w="25400">
            <a:solidFill>
              <a:srgbClr val="00FF00"/>
            </a:solidFill>
            <a:round/>
            <a:headEnd/>
            <a:tailEnd type="triangle" w="med" len="med"/>
          </a:ln>
        </p:spPr>
        <p:txBody>
          <a:bodyPr/>
          <a:lstStyle/>
          <a:p>
            <a:endParaRPr lang="en-GB"/>
          </a:p>
        </p:txBody>
      </p:sp>
      <p:sp>
        <p:nvSpPr>
          <p:cNvPr id="15367" name="Line 6"/>
          <p:cNvSpPr>
            <a:spLocks noChangeShapeType="1"/>
          </p:cNvSpPr>
          <p:nvPr/>
        </p:nvSpPr>
        <p:spPr bwMode="auto">
          <a:xfrm flipV="1">
            <a:off x="7956376" y="2934995"/>
            <a:ext cx="0" cy="935037"/>
          </a:xfrm>
          <a:prstGeom prst="line">
            <a:avLst/>
          </a:prstGeom>
          <a:noFill/>
          <a:ln w="25400">
            <a:solidFill>
              <a:srgbClr val="00FF00"/>
            </a:solidFill>
            <a:round/>
            <a:headEnd/>
            <a:tailEnd type="triangle" w="med" len="med"/>
          </a:ln>
        </p:spPr>
        <p:txBody>
          <a:bodyPr/>
          <a:lstStyle/>
          <a:p>
            <a:endParaRPr lang="en-GB"/>
          </a:p>
        </p:txBody>
      </p:sp>
      <p:sp>
        <p:nvSpPr>
          <p:cNvPr id="15368" name="Text Box 7"/>
          <p:cNvSpPr txBox="1">
            <a:spLocks noChangeArrowheads="1"/>
          </p:cNvSpPr>
          <p:nvPr/>
        </p:nvSpPr>
        <p:spPr bwMode="auto">
          <a:xfrm>
            <a:off x="6732588" y="1196752"/>
            <a:ext cx="2087884" cy="584775"/>
          </a:xfrm>
          <a:prstGeom prst="rect">
            <a:avLst/>
          </a:prstGeom>
          <a:noFill/>
          <a:ln w="9525">
            <a:noFill/>
            <a:miter lim="800000"/>
            <a:headEnd/>
            <a:tailEnd/>
          </a:ln>
        </p:spPr>
        <p:txBody>
          <a:bodyPr wrap="square">
            <a:spAutoFit/>
          </a:bodyPr>
          <a:lstStyle/>
          <a:p>
            <a:pPr algn="r">
              <a:spcBef>
                <a:spcPct val="50000"/>
              </a:spcBef>
            </a:pPr>
            <a:r>
              <a:rPr lang="en-GB" sz="1600" dirty="0">
                <a:solidFill>
                  <a:srgbClr val="336600"/>
                </a:solidFill>
                <a:latin typeface="Comic Sans MS" pitchFamily="66" charset="0"/>
              </a:rPr>
              <a:t>Smooth &amp; rounded beech leaf</a:t>
            </a:r>
            <a:endParaRPr lang="en-US" sz="1600" dirty="0">
              <a:solidFill>
                <a:srgbClr val="336600"/>
              </a:solidFill>
              <a:latin typeface="Comic Sans MS" pitchFamily="66" charset="0"/>
            </a:endParaRPr>
          </a:p>
        </p:txBody>
      </p:sp>
      <p:sp>
        <p:nvSpPr>
          <p:cNvPr id="15369" name="Text Box 8"/>
          <p:cNvSpPr txBox="1">
            <a:spLocks noChangeArrowheads="1"/>
          </p:cNvSpPr>
          <p:nvPr/>
        </p:nvSpPr>
        <p:spPr bwMode="auto">
          <a:xfrm>
            <a:off x="7308304" y="3870032"/>
            <a:ext cx="1582738" cy="581025"/>
          </a:xfrm>
          <a:prstGeom prst="rect">
            <a:avLst/>
          </a:prstGeom>
          <a:noFill/>
          <a:ln w="9525">
            <a:noFill/>
            <a:miter lim="800000"/>
            <a:headEnd/>
            <a:tailEnd/>
          </a:ln>
        </p:spPr>
        <p:txBody>
          <a:bodyPr>
            <a:spAutoFit/>
          </a:bodyPr>
          <a:lstStyle/>
          <a:p>
            <a:pPr algn="r">
              <a:spcBef>
                <a:spcPct val="50000"/>
              </a:spcBef>
            </a:pPr>
            <a:r>
              <a:rPr lang="en-GB" sz="1600" dirty="0">
                <a:solidFill>
                  <a:srgbClr val="336600"/>
                </a:solidFill>
                <a:latin typeface="Comic Sans MS" pitchFamily="66" charset="0"/>
              </a:rPr>
              <a:t>Hairy beech nut</a:t>
            </a:r>
            <a:endParaRPr lang="en-US" sz="1600" dirty="0">
              <a:solidFill>
                <a:srgbClr val="336600"/>
              </a:solidFill>
              <a:latin typeface="Comic Sans MS" pitchFamily="66" charset="0"/>
            </a:endParaRPr>
          </a:p>
        </p:txBody>
      </p:sp>
      <p:sp>
        <p:nvSpPr>
          <p:cNvPr id="11" name="Rectangle 2"/>
          <p:cNvSpPr txBox="1">
            <a:spLocks noChangeArrowheads="1"/>
          </p:cNvSpPr>
          <p:nvPr/>
        </p:nvSpPr>
        <p:spPr bwMode="auto">
          <a:xfrm>
            <a:off x="457200" y="-9939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rgbClr val="002060"/>
                </a:solidFill>
                <a:effectLst/>
                <a:uLnTx/>
                <a:uFillTx/>
                <a:latin typeface="Comic Sans MS" pitchFamily="66" charset="0"/>
                <a:ea typeface="+mj-ea"/>
                <a:cs typeface="+mj-cs"/>
              </a:rPr>
              <a:t>Beech</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pptground.jpg"/>
          <p:cNvPicPr>
            <a:picLocks noChangeAspect="1"/>
          </p:cNvPicPr>
          <p:nvPr/>
        </p:nvPicPr>
        <p:blipFill>
          <a:blip r:embed="rId3" cstate="screen"/>
          <a:srcRect/>
          <a:stretch>
            <a:fillRect/>
          </a:stretch>
        </p:blipFill>
        <p:spPr bwMode="auto">
          <a:xfrm>
            <a:off x="0" y="5854700"/>
            <a:ext cx="9144000" cy="1030288"/>
          </a:xfrm>
          <a:prstGeom prst="rect">
            <a:avLst/>
          </a:prstGeom>
          <a:noFill/>
          <a:ln w="9525">
            <a:noFill/>
            <a:miter lim="800000"/>
            <a:headEnd/>
            <a:tailEnd/>
          </a:ln>
        </p:spPr>
      </p:pic>
      <p:pic>
        <p:nvPicPr>
          <p:cNvPr id="2" name="Picture 10" descr="Horse Chestnut"/>
          <p:cNvPicPr>
            <a:picLocks noChangeAspect="1" noChangeArrowheads="1"/>
          </p:cNvPicPr>
          <p:nvPr/>
        </p:nvPicPr>
        <p:blipFill>
          <a:blip r:embed="rId4" cstate="screen"/>
          <a:srcRect/>
          <a:stretch>
            <a:fillRect/>
          </a:stretch>
        </p:blipFill>
        <p:spPr bwMode="auto">
          <a:xfrm>
            <a:off x="6588125" y="980752"/>
            <a:ext cx="2106613" cy="2808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388" name="Picture 12" descr="File:Aesculus hippocastanum fruit.jpg">
            <a:hlinkClick r:id="rId5"/>
          </p:cNvPr>
          <p:cNvPicPr>
            <a:picLocks noChangeAspect="1" noChangeArrowheads="1"/>
          </p:cNvPicPr>
          <p:nvPr/>
        </p:nvPicPr>
        <p:blipFill>
          <a:blip r:embed="rId6" cstate="screen"/>
          <a:srcRect/>
          <a:stretch>
            <a:fillRect/>
          </a:stretch>
        </p:blipFill>
        <p:spPr bwMode="auto">
          <a:xfrm>
            <a:off x="6660232" y="4059907"/>
            <a:ext cx="1943100" cy="1457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390" name="Rectangle 15"/>
          <p:cNvSpPr>
            <a:spLocks noChangeArrowheads="1"/>
          </p:cNvSpPr>
          <p:nvPr/>
        </p:nvSpPr>
        <p:spPr bwMode="auto">
          <a:xfrm>
            <a:off x="540370" y="1125538"/>
            <a:ext cx="5111750" cy="4679726"/>
          </a:xfrm>
          <a:prstGeom prst="rect">
            <a:avLst/>
          </a:prstGeom>
          <a:noFill/>
          <a:ln w="9525">
            <a:noFill/>
            <a:miter lim="800000"/>
            <a:headEnd/>
            <a:tailEnd/>
          </a:ln>
        </p:spPr>
        <p:txBody>
          <a:bodyPr wrap="square">
            <a:spAutoFit/>
          </a:bodyPr>
          <a:lstStyle/>
          <a:p>
            <a:r>
              <a:rPr lang="en-GB" sz="1600" dirty="0">
                <a:solidFill>
                  <a:srgbClr val="336600"/>
                </a:solidFill>
                <a:latin typeface="Comic Sans MS" pitchFamily="66" charset="0"/>
              </a:rPr>
              <a:t>Seeds: </a:t>
            </a:r>
            <a:r>
              <a:rPr lang="en-GB" sz="1600" dirty="0">
                <a:solidFill>
                  <a:srgbClr val="002060"/>
                </a:solidFill>
                <a:latin typeface="Comic Sans MS" pitchFamily="66" charset="0"/>
              </a:rPr>
              <a:t>Chestnuts (Conkers)</a:t>
            </a:r>
          </a:p>
          <a:p>
            <a:endParaRPr lang="en-GB" sz="1600" dirty="0">
              <a:solidFill>
                <a:srgbClr val="002060"/>
              </a:solidFill>
              <a:latin typeface="Comic Sans MS" pitchFamily="66" charset="0"/>
            </a:endParaRPr>
          </a:p>
          <a:p>
            <a:r>
              <a:rPr lang="en-GB" sz="1600" dirty="0">
                <a:solidFill>
                  <a:srgbClr val="002060"/>
                </a:solidFill>
                <a:latin typeface="Comic Sans MS" pitchFamily="66" charset="0"/>
              </a:rPr>
              <a:t>Horse Chestnut trees are large deciduous trees. They have a leaf that is made up of 5-7 leaflets. You can easily spot a leaf as it looks like a hand. In the autumn it has massive buds which are sticky to touch.</a:t>
            </a:r>
          </a:p>
          <a:p>
            <a:endParaRPr lang="en-GB" sz="1600" dirty="0">
              <a:solidFill>
                <a:srgbClr val="002060"/>
              </a:solidFill>
              <a:latin typeface="Comic Sans MS" pitchFamily="66" charset="0"/>
            </a:endParaRPr>
          </a:p>
          <a:p>
            <a:r>
              <a:rPr lang="en-GB" sz="1600" dirty="0">
                <a:solidFill>
                  <a:srgbClr val="336600"/>
                </a:solidFill>
                <a:latin typeface="Comic Sans MS" pitchFamily="66" charset="0"/>
              </a:rPr>
              <a:t>Stories:  </a:t>
            </a:r>
            <a:endParaRPr lang="en-GB" sz="1600" dirty="0" smtClean="0">
              <a:solidFill>
                <a:srgbClr val="336600"/>
              </a:solidFill>
              <a:latin typeface="Comic Sans MS" pitchFamily="66" charset="0"/>
            </a:endParaRPr>
          </a:p>
          <a:p>
            <a:r>
              <a:rPr lang="en-US" sz="1600" dirty="0" smtClean="0">
                <a:solidFill>
                  <a:srgbClr val="002060"/>
                </a:solidFill>
                <a:latin typeface="Comic Sans MS" pitchFamily="66" charset="0"/>
              </a:rPr>
              <a:t>This </a:t>
            </a:r>
            <a:r>
              <a:rPr lang="en-US" sz="1600" dirty="0">
                <a:solidFill>
                  <a:srgbClr val="002060"/>
                </a:solidFill>
                <a:latin typeface="Comic Sans MS" pitchFamily="66" charset="0"/>
              </a:rPr>
              <a:t>tree is said to get its name from the horse shoe marks that are left on a branch when a leaf drops in autumn. Some people believe it’s where fairies tiny horses have been!</a:t>
            </a:r>
            <a:endParaRPr lang="en-GB" sz="1600" dirty="0">
              <a:solidFill>
                <a:srgbClr val="002060"/>
              </a:solidFill>
              <a:latin typeface="Comic Sans MS" pitchFamily="66" charset="0"/>
            </a:endParaRPr>
          </a:p>
          <a:p>
            <a:endParaRPr lang="en-GB" sz="1600" dirty="0">
              <a:solidFill>
                <a:srgbClr val="002060"/>
              </a:solidFill>
              <a:latin typeface="Comic Sans MS" pitchFamily="66" charset="0"/>
            </a:endParaRPr>
          </a:p>
          <a:p>
            <a:r>
              <a:rPr lang="en-GB" sz="1600" dirty="0">
                <a:solidFill>
                  <a:srgbClr val="336600"/>
                </a:solidFill>
                <a:latin typeface="Comic Sans MS" pitchFamily="66" charset="0"/>
              </a:rPr>
              <a:t>Uses: </a:t>
            </a:r>
            <a:endParaRPr lang="en-GB" sz="1600" dirty="0" smtClean="0">
              <a:solidFill>
                <a:srgbClr val="336600"/>
              </a:solidFill>
              <a:latin typeface="Comic Sans MS" pitchFamily="66" charset="0"/>
            </a:endParaRPr>
          </a:p>
          <a:p>
            <a:r>
              <a:rPr lang="en-GB" sz="1600" dirty="0" smtClean="0">
                <a:solidFill>
                  <a:srgbClr val="002060"/>
                </a:solidFill>
                <a:latin typeface="Comic Sans MS" pitchFamily="66" charset="0"/>
              </a:rPr>
              <a:t>Conkers </a:t>
            </a:r>
            <a:r>
              <a:rPr lang="en-GB" sz="1600" dirty="0">
                <a:solidFill>
                  <a:srgbClr val="002060"/>
                </a:solidFill>
                <a:latin typeface="Comic Sans MS" pitchFamily="66" charset="0"/>
              </a:rPr>
              <a:t>can be used for a game where you have to try and pick the biggest one you can find tie it to some string and smash your opponents conker. </a:t>
            </a:r>
            <a:endParaRPr lang="en-US" sz="1600" dirty="0">
              <a:solidFill>
                <a:srgbClr val="002060"/>
              </a:solidFill>
              <a:latin typeface="Comic Sans MS" pitchFamily="66" charset="0"/>
            </a:endParaRPr>
          </a:p>
        </p:txBody>
      </p:sp>
      <p:sp>
        <p:nvSpPr>
          <p:cNvPr id="16391" name="Text Box 16"/>
          <p:cNvSpPr txBox="1">
            <a:spLocks noChangeArrowheads="1"/>
          </p:cNvSpPr>
          <p:nvPr/>
        </p:nvSpPr>
        <p:spPr bwMode="auto">
          <a:xfrm>
            <a:off x="6444208" y="3429000"/>
            <a:ext cx="2305050" cy="336550"/>
          </a:xfrm>
          <a:prstGeom prst="rect">
            <a:avLst/>
          </a:prstGeom>
          <a:noFill/>
          <a:ln w="9525">
            <a:noFill/>
            <a:miter lim="800000"/>
            <a:headEnd/>
            <a:tailEnd/>
          </a:ln>
        </p:spPr>
        <p:txBody>
          <a:bodyPr>
            <a:spAutoFit/>
          </a:bodyPr>
          <a:lstStyle/>
          <a:p>
            <a:pPr algn="ctr">
              <a:spcBef>
                <a:spcPct val="50000"/>
              </a:spcBef>
            </a:pPr>
            <a:r>
              <a:rPr lang="en-GB" sz="1600" dirty="0">
                <a:solidFill>
                  <a:srgbClr val="336600"/>
                </a:solidFill>
                <a:latin typeface="Comic Sans MS" pitchFamily="66" charset="0"/>
              </a:rPr>
              <a:t>Horse chestnut leaf</a:t>
            </a:r>
            <a:endParaRPr lang="en-US" sz="1600" dirty="0">
              <a:solidFill>
                <a:srgbClr val="336600"/>
              </a:solidFill>
              <a:latin typeface="Comic Sans MS" pitchFamily="66" charset="0"/>
            </a:endParaRPr>
          </a:p>
        </p:txBody>
      </p:sp>
      <p:sp>
        <p:nvSpPr>
          <p:cNvPr id="16392" name="Text Box 17"/>
          <p:cNvSpPr txBox="1">
            <a:spLocks noChangeArrowheads="1"/>
          </p:cNvSpPr>
          <p:nvPr/>
        </p:nvSpPr>
        <p:spPr bwMode="auto">
          <a:xfrm>
            <a:off x="7091486" y="5517232"/>
            <a:ext cx="2305050" cy="336550"/>
          </a:xfrm>
          <a:prstGeom prst="rect">
            <a:avLst/>
          </a:prstGeom>
          <a:noFill/>
          <a:ln w="9525">
            <a:noFill/>
            <a:miter lim="800000"/>
            <a:headEnd/>
            <a:tailEnd/>
          </a:ln>
        </p:spPr>
        <p:txBody>
          <a:bodyPr>
            <a:spAutoFit/>
          </a:bodyPr>
          <a:lstStyle/>
          <a:p>
            <a:pPr algn="ctr">
              <a:spcBef>
                <a:spcPct val="50000"/>
              </a:spcBef>
            </a:pPr>
            <a:r>
              <a:rPr lang="en-GB" sz="1600" dirty="0">
                <a:solidFill>
                  <a:srgbClr val="336600"/>
                </a:solidFill>
                <a:latin typeface="Comic Sans MS" pitchFamily="66" charset="0"/>
              </a:rPr>
              <a:t>Conkers</a:t>
            </a:r>
            <a:endParaRPr lang="en-US" sz="1600" dirty="0">
              <a:solidFill>
                <a:srgbClr val="336600"/>
              </a:solidFill>
              <a:latin typeface="Comic Sans MS" pitchFamily="66" charset="0"/>
            </a:endParaRPr>
          </a:p>
        </p:txBody>
      </p:sp>
      <p:sp>
        <p:nvSpPr>
          <p:cNvPr id="10" name="Rectangle 2"/>
          <p:cNvSpPr txBox="1">
            <a:spLocks noChangeArrowheads="1"/>
          </p:cNvSpPr>
          <p:nvPr/>
        </p:nvSpPr>
        <p:spPr bwMode="auto">
          <a:xfrm>
            <a:off x="457200" y="-9939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rgbClr val="002060"/>
                </a:solidFill>
                <a:effectLst/>
                <a:uLnTx/>
                <a:uFillTx/>
                <a:latin typeface="Comic Sans MS" pitchFamily="66" charset="0"/>
                <a:ea typeface="+mj-ea"/>
                <a:cs typeface="+mj-cs"/>
              </a:rPr>
              <a:t>Horse Chestnut</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pptground.jpg"/>
          <p:cNvPicPr>
            <a:picLocks noChangeAspect="1"/>
          </p:cNvPicPr>
          <p:nvPr/>
        </p:nvPicPr>
        <p:blipFill>
          <a:blip r:embed="rId3" cstate="screen"/>
          <a:srcRect/>
          <a:stretch>
            <a:fillRect/>
          </a:stretch>
        </p:blipFill>
        <p:spPr bwMode="auto">
          <a:xfrm>
            <a:off x="0" y="5854700"/>
            <a:ext cx="9144000" cy="1030288"/>
          </a:xfrm>
          <a:prstGeom prst="rect">
            <a:avLst/>
          </a:prstGeom>
          <a:noFill/>
          <a:ln w="9525">
            <a:noFill/>
            <a:miter lim="800000"/>
            <a:headEnd/>
            <a:tailEnd/>
          </a:ln>
        </p:spPr>
      </p:pic>
      <p:sp>
        <p:nvSpPr>
          <p:cNvPr id="17411" name="Rectangle 3"/>
          <p:cNvSpPr>
            <a:spLocks noGrp="1" noChangeArrowheads="1"/>
          </p:cNvSpPr>
          <p:nvPr>
            <p:ph type="body" idx="1"/>
          </p:nvPr>
        </p:nvSpPr>
        <p:spPr>
          <a:xfrm>
            <a:off x="179958" y="1196975"/>
            <a:ext cx="5544170" cy="4176241"/>
          </a:xfrm>
        </p:spPr>
        <p:txBody>
          <a:bodyPr/>
          <a:lstStyle/>
          <a:p>
            <a:pPr indent="0" eaLnBrk="1" hangingPunct="1">
              <a:lnSpc>
                <a:spcPct val="80000"/>
              </a:lnSpc>
              <a:buNone/>
            </a:pPr>
            <a:r>
              <a:rPr lang="en-GB" sz="1600" dirty="0" smtClean="0">
                <a:solidFill>
                  <a:srgbClr val="336600"/>
                </a:solidFill>
                <a:latin typeface="Comic Sans MS" pitchFamily="66" charset="0"/>
              </a:rPr>
              <a:t>Seeds: </a:t>
            </a:r>
            <a:r>
              <a:rPr lang="en-GB" sz="1600" dirty="0" smtClean="0">
                <a:solidFill>
                  <a:srgbClr val="002060"/>
                </a:solidFill>
                <a:latin typeface="Comic Sans MS" pitchFamily="66" charset="0"/>
              </a:rPr>
              <a:t>Winged seed or ‘helicopter’</a:t>
            </a:r>
          </a:p>
          <a:p>
            <a:pPr indent="0" eaLnBrk="1" hangingPunct="1">
              <a:lnSpc>
                <a:spcPct val="80000"/>
              </a:lnSpc>
              <a:buNone/>
            </a:pPr>
            <a:endParaRPr lang="en-GB" sz="1600" dirty="0" smtClean="0">
              <a:solidFill>
                <a:srgbClr val="002060"/>
              </a:solidFill>
              <a:latin typeface="Comic Sans MS" pitchFamily="66" charset="0"/>
            </a:endParaRPr>
          </a:p>
          <a:p>
            <a:pPr indent="0" eaLnBrk="1" hangingPunct="1">
              <a:lnSpc>
                <a:spcPct val="80000"/>
              </a:lnSpc>
              <a:buNone/>
            </a:pPr>
            <a:r>
              <a:rPr lang="en-GB" sz="1600" dirty="0" smtClean="0">
                <a:solidFill>
                  <a:srgbClr val="002060"/>
                </a:solidFill>
                <a:latin typeface="Comic Sans MS" pitchFamily="66" charset="0"/>
              </a:rPr>
              <a:t>Sycamore trees are large deciduous trees. They have large flat leaves with 5  points. The leaves usually have a red stem.</a:t>
            </a:r>
          </a:p>
          <a:p>
            <a:pPr indent="0" eaLnBrk="1" hangingPunct="1">
              <a:lnSpc>
                <a:spcPct val="80000"/>
              </a:lnSpc>
              <a:buNone/>
            </a:pPr>
            <a:endParaRPr lang="en-GB" sz="1600" dirty="0" smtClean="0">
              <a:solidFill>
                <a:srgbClr val="002060"/>
              </a:solidFill>
              <a:latin typeface="Comic Sans MS" pitchFamily="66" charset="0"/>
            </a:endParaRPr>
          </a:p>
          <a:p>
            <a:pPr indent="0" eaLnBrk="1" hangingPunct="1">
              <a:lnSpc>
                <a:spcPct val="80000"/>
              </a:lnSpc>
              <a:buNone/>
            </a:pPr>
            <a:endParaRPr lang="en-GB" sz="1600" dirty="0" smtClean="0">
              <a:solidFill>
                <a:srgbClr val="002060"/>
              </a:solidFill>
              <a:latin typeface="Comic Sans MS" pitchFamily="66" charset="0"/>
            </a:endParaRPr>
          </a:p>
          <a:p>
            <a:pPr indent="0" eaLnBrk="1" hangingPunct="1">
              <a:lnSpc>
                <a:spcPct val="80000"/>
              </a:lnSpc>
              <a:buNone/>
            </a:pPr>
            <a:r>
              <a:rPr lang="en-GB" sz="1600" dirty="0" smtClean="0">
                <a:solidFill>
                  <a:srgbClr val="336600"/>
                </a:solidFill>
                <a:latin typeface="Comic Sans MS" pitchFamily="66" charset="0"/>
              </a:rPr>
              <a:t>Stories:  </a:t>
            </a:r>
          </a:p>
          <a:p>
            <a:pPr indent="0" eaLnBrk="1" hangingPunct="1">
              <a:lnSpc>
                <a:spcPct val="80000"/>
              </a:lnSpc>
              <a:buNone/>
            </a:pPr>
            <a:r>
              <a:rPr lang="en-GB" sz="1600" dirty="0" smtClean="0">
                <a:solidFill>
                  <a:srgbClr val="002060"/>
                </a:solidFill>
                <a:latin typeface="Comic Sans MS" pitchFamily="66" charset="0"/>
              </a:rPr>
              <a:t>Sycamore doesn’t have any ancient stories because it is not native to Ireland. But children used to use the helicopter seeds in flying competitions.</a:t>
            </a:r>
          </a:p>
          <a:p>
            <a:pPr indent="0" eaLnBrk="1" hangingPunct="1">
              <a:lnSpc>
                <a:spcPct val="80000"/>
              </a:lnSpc>
              <a:buNone/>
            </a:pPr>
            <a:endParaRPr lang="en-GB" sz="1600" dirty="0" smtClean="0">
              <a:solidFill>
                <a:srgbClr val="002060"/>
              </a:solidFill>
              <a:latin typeface="Comic Sans MS" pitchFamily="66" charset="0"/>
            </a:endParaRPr>
          </a:p>
          <a:p>
            <a:pPr indent="0" eaLnBrk="1" hangingPunct="1">
              <a:lnSpc>
                <a:spcPct val="80000"/>
              </a:lnSpc>
              <a:buNone/>
            </a:pPr>
            <a:endParaRPr lang="en-GB" sz="1600" dirty="0" smtClean="0">
              <a:solidFill>
                <a:srgbClr val="002060"/>
              </a:solidFill>
              <a:latin typeface="Comic Sans MS" pitchFamily="66" charset="0"/>
            </a:endParaRPr>
          </a:p>
          <a:p>
            <a:pPr indent="0" eaLnBrk="1" hangingPunct="1">
              <a:lnSpc>
                <a:spcPct val="80000"/>
              </a:lnSpc>
              <a:buNone/>
            </a:pPr>
            <a:r>
              <a:rPr lang="en-GB" sz="1600" dirty="0" smtClean="0">
                <a:solidFill>
                  <a:srgbClr val="336600"/>
                </a:solidFill>
                <a:latin typeface="Comic Sans MS" pitchFamily="66" charset="0"/>
              </a:rPr>
              <a:t>Uses: </a:t>
            </a:r>
          </a:p>
          <a:p>
            <a:pPr indent="0" eaLnBrk="1" hangingPunct="1">
              <a:lnSpc>
                <a:spcPct val="80000"/>
              </a:lnSpc>
              <a:buNone/>
            </a:pPr>
            <a:r>
              <a:rPr lang="en-GB" sz="1600" dirty="0" smtClean="0">
                <a:solidFill>
                  <a:srgbClr val="002060"/>
                </a:solidFill>
                <a:latin typeface="Comic Sans MS" pitchFamily="66" charset="0"/>
              </a:rPr>
              <a:t>It is used to make furniture because it is as strong as oak but it doesn’t last as long.</a:t>
            </a:r>
            <a:endParaRPr lang="en-US" sz="1600" dirty="0" smtClean="0">
              <a:solidFill>
                <a:srgbClr val="002060"/>
              </a:solidFill>
              <a:latin typeface="Comic Sans MS" pitchFamily="66" charset="0"/>
            </a:endParaRPr>
          </a:p>
        </p:txBody>
      </p:sp>
      <p:pic>
        <p:nvPicPr>
          <p:cNvPr id="2" name="Picture 5" descr="Sycamore"/>
          <p:cNvPicPr>
            <a:picLocks noChangeAspect="1" noChangeArrowheads="1"/>
          </p:cNvPicPr>
          <p:nvPr/>
        </p:nvPicPr>
        <p:blipFill>
          <a:blip r:embed="rId4" cstate="screen"/>
          <a:srcRect/>
          <a:stretch>
            <a:fillRect/>
          </a:stretch>
        </p:blipFill>
        <p:spPr bwMode="auto">
          <a:xfrm>
            <a:off x="7202810" y="1198563"/>
            <a:ext cx="1617662" cy="215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413" name="Picture 6"/>
          <p:cNvPicPr>
            <a:picLocks noChangeAspect="1" noChangeArrowheads="1"/>
          </p:cNvPicPr>
          <p:nvPr/>
        </p:nvPicPr>
        <p:blipFill>
          <a:blip r:embed="rId5" cstate="screen"/>
          <a:srcRect/>
          <a:stretch>
            <a:fillRect/>
          </a:stretch>
        </p:blipFill>
        <p:spPr bwMode="auto">
          <a:xfrm>
            <a:off x="6947222" y="3870300"/>
            <a:ext cx="1873250" cy="1358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415" name="Rectangle 7"/>
          <p:cNvSpPr>
            <a:spLocks noChangeArrowheads="1"/>
          </p:cNvSpPr>
          <p:nvPr/>
        </p:nvSpPr>
        <p:spPr bwMode="auto">
          <a:xfrm>
            <a:off x="7343080" y="3379788"/>
            <a:ext cx="1549400" cy="336550"/>
          </a:xfrm>
          <a:prstGeom prst="rect">
            <a:avLst/>
          </a:prstGeom>
          <a:noFill/>
          <a:ln w="9525">
            <a:noFill/>
            <a:miter lim="800000"/>
            <a:headEnd/>
            <a:tailEnd/>
          </a:ln>
        </p:spPr>
        <p:txBody>
          <a:bodyPr wrap="none">
            <a:spAutoFit/>
          </a:bodyPr>
          <a:lstStyle/>
          <a:p>
            <a:pPr>
              <a:spcBef>
                <a:spcPct val="50000"/>
              </a:spcBef>
            </a:pPr>
            <a:r>
              <a:rPr lang="en-GB" sz="1600" dirty="0">
                <a:solidFill>
                  <a:srgbClr val="336600"/>
                </a:solidFill>
                <a:latin typeface="Comic Sans MS" pitchFamily="66" charset="0"/>
              </a:rPr>
              <a:t>Sycamore leaf</a:t>
            </a:r>
            <a:endParaRPr lang="en-US" sz="1600" dirty="0">
              <a:solidFill>
                <a:srgbClr val="336600"/>
              </a:solidFill>
              <a:latin typeface="Comic Sans MS" pitchFamily="66" charset="0"/>
            </a:endParaRPr>
          </a:p>
        </p:txBody>
      </p:sp>
      <p:sp>
        <p:nvSpPr>
          <p:cNvPr id="17416" name="Rectangle 8"/>
          <p:cNvSpPr>
            <a:spLocks noChangeArrowheads="1"/>
          </p:cNvSpPr>
          <p:nvPr/>
        </p:nvSpPr>
        <p:spPr bwMode="auto">
          <a:xfrm>
            <a:off x="7451725" y="5324475"/>
            <a:ext cx="1728787" cy="336550"/>
          </a:xfrm>
          <a:prstGeom prst="rect">
            <a:avLst/>
          </a:prstGeom>
          <a:noFill/>
          <a:ln w="9525">
            <a:noFill/>
            <a:miter lim="800000"/>
            <a:headEnd/>
            <a:tailEnd/>
          </a:ln>
        </p:spPr>
        <p:txBody>
          <a:bodyPr>
            <a:spAutoFit/>
          </a:bodyPr>
          <a:lstStyle/>
          <a:p>
            <a:pPr algn="ctr">
              <a:spcBef>
                <a:spcPct val="50000"/>
              </a:spcBef>
            </a:pPr>
            <a:r>
              <a:rPr lang="en-GB" sz="1600" dirty="0">
                <a:solidFill>
                  <a:srgbClr val="336600"/>
                </a:solidFill>
                <a:latin typeface="Comic Sans MS" pitchFamily="66" charset="0"/>
              </a:rPr>
              <a:t>Helicopters</a:t>
            </a:r>
            <a:endParaRPr lang="en-US" sz="1600" dirty="0">
              <a:solidFill>
                <a:srgbClr val="336600"/>
              </a:solidFill>
              <a:latin typeface="Comic Sans MS" pitchFamily="66" charset="0"/>
            </a:endParaRPr>
          </a:p>
        </p:txBody>
      </p:sp>
      <p:sp>
        <p:nvSpPr>
          <p:cNvPr id="10" name="Rectangle 2"/>
          <p:cNvSpPr txBox="1">
            <a:spLocks noChangeArrowheads="1"/>
          </p:cNvSpPr>
          <p:nvPr/>
        </p:nvSpPr>
        <p:spPr bwMode="auto">
          <a:xfrm>
            <a:off x="457200" y="-9939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rgbClr val="002060"/>
                </a:solidFill>
                <a:effectLst/>
                <a:uLnTx/>
                <a:uFillTx/>
                <a:latin typeface="Comic Sans MS" pitchFamily="66" charset="0"/>
                <a:ea typeface="+mj-ea"/>
                <a:cs typeface="+mj-cs"/>
              </a:rPr>
              <a:t>Sycamore</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pptground.jpg"/>
          <p:cNvPicPr>
            <a:picLocks noChangeAspect="1"/>
          </p:cNvPicPr>
          <p:nvPr/>
        </p:nvPicPr>
        <p:blipFill>
          <a:blip r:embed="rId3" cstate="screen"/>
          <a:srcRect/>
          <a:stretch>
            <a:fillRect/>
          </a:stretch>
        </p:blipFill>
        <p:spPr bwMode="auto">
          <a:xfrm>
            <a:off x="0" y="5854700"/>
            <a:ext cx="9144000" cy="1030288"/>
          </a:xfrm>
          <a:prstGeom prst="rect">
            <a:avLst/>
          </a:prstGeom>
          <a:noFill/>
          <a:ln w="9525">
            <a:noFill/>
            <a:miter lim="800000"/>
            <a:headEnd/>
            <a:tailEnd/>
          </a:ln>
        </p:spPr>
      </p:pic>
      <p:sp>
        <p:nvSpPr>
          <p:cNvPr id="18436" name="Rectangle 3"/>
          <p:cNvSpPr>
            <a:spLocks noGrp="1" noChangeArrowheads="1"/>
          </p:cNvSpPr>
          <p:nvPr>
            <p:ph type="body" idx="1"/>
          </p:nvPr>
        </p:nvSpPr>
        <p:spPr>
          <a:xfrm>
            <a:off x="529629" y="1168400"/>
            <a:ext cx="5770563" cy="4492625"/>
          </a:xfrm>
        </p:spPr>
        <p:txBody>
          <a:bodyPr/>
          <a:lstStyle/>
          <a:p>
            <a:pPr marL="0" indent="0" eaLnBrk="1" hangingPunct="1">
              <a:lnSpc>
                <a:spcPct val="80000"/>
              </a:lnSpc>
              <a:buNone/>
            </a:pPr>
            <a:r>
              <a:rPr lang="en-GB" sz="1600" dirty="0" smtClean="0">
                <a:solidFill>
                  <a:srgbClr val="336600"/>
                </a:solidFill>
                <a:latin typeface="Comic Sans MS" pitchFamily="66" charset="0"/>
              </a:rPr>
              <a:t>Seeds: </a:t>
            </a:r>
            <a:r>
              <a:rPr lang="en-GB" sz="1600" dirty="0" smtClean="0">
                <a:solidFill>
                  <a:srgbClr val="002060"/>
                </a:solidFill>
                <a:latin typeface="Comic Sans MS" pitchFamily="66" charset="0"/>
              </a:rPr>
              <a:t>Cones</a:t>
            </a:r>
          </a:p>
          <a:p>
            <a:pPr marL="0" indent="0" eaLnBrk="1" hangingPunct="1">
              <a:lnSpc>
                <a:spcPct val="80000"/>
              </a:lnSpc>
              <a:buNone/>
            </a:pPr>
            <a:endParaRPr lang="en-GB" sz="1600" dirty="0" smtClean="0">
              <a:solidFill>
                <a:srgbClr val="002060"/>
              </a:solidFill>
              <a:latin typeface="Comic Sans MS" pitchFamily="66" charset="0"/>
            </a:endParaRPr>
          </a:p>
          <a:p>
            <a:pPr marL="0" indent="0" eaLnBrk="1" hangingPunct="1">
              <a:lnSpc>
                <a:spcPct val="80000"/>
              </a:lnSpc>
              <a:buNone/>
            </a:pPr>
            <a:r>
              <a:rPr lang="en-GB" sz="1600" dirty="0" smtClean="0">
                <a:solidFill>
                  <a:srgbClr val="002060"/>
                </a:solidFill>
                <a:latin typeface="Comic Sans MS" pitchFamily="66" charset="0"/>
              </a:rPr>
              <a:t>Scots pines are one of only two native evergreen coniferous trees in Lagan Valley Regional Park. They have a long straight trunk with a spreading canopy. Its leaves are long needles. Scots pine seeds form inside cones which appear between May and June.</a:t>
            </a:r>
          </a:p>
          <a:p>
            <a:pPr marL="0" indent="0" eaLnBrk="1" hangingPunct="1">
              <a:lnSpc>
                <a:spcPct val="80000"/>
              </a:lnSpc>
              <a:buNone/>
            </a:pPr>
            <a:endParaRPr lang="en-GB" sz="1600" dirty="0" smtClean="0">
              <a:solidFill>
                <a:srgbClr val="002060"/>
              </a:solidFill>
              <a:latin typeface="Comic Sans MS" pitchFamily="66" charset="0"/>
            </a:endParaRPr>
          </a:p>
          <a:p>
            <a:pPr marL="0" indent="0" eaLnBrk="1" hangingPunct="1">
              <a:lnSpc>
                <a:spcPct val="80000"/>
              </a:lnSpc>
              <a:buNone/>
            </a:pPr>
            <a:endParaRPr lang="en-GB" sz="1600" dirty="0" smtClean="0">
              <a:solidFill>
                <a:srgbClr val="002060"/>
              </a:solidFill>
              <a:latin typeface="Comic Sans MS" pitchFamily="66" charset="0"/>
            </a:endParaRPr>
          </a:p>
          <a:p>
            <a:pPr marL="0" indent="0" eaLnBrk="1" hangingPunct="1">
              <a:lnSpc>
                <a:spcPct val="80000"/>
              </a:lnSpc>
              <a:buNone/>
            </a:pPr>
            <a:r>
              <a:rPr lang="en-GB" sz="1600" dirty="0" smtClean="0">
                <a:solidFill>
                  <a:srgbClr val="336600"/>
                </a:solidFill>
                <a:latin typeface="Comic Sans MS" pitchFamily="66" charset="0"/>
              </a:rPr>
              <a:t>Stories:  </a:t>
            </a:r>
          </a:p>
          <a:p>
            <a:pPr marL="0" indent="0" eaLnBrk="1" hangingPunct="1">
              <a:lnSpc>
                <a:spcPct val="80000"/>
              </a:lnSpc>
              <a:buNone/>
            </a:pPr>
            <a:r>
              <a:rPr lang="en-GB" sz="1600" dirty="0" smtClean="0">
                <a:solidFill>
                  <a:srgbClr val="002060"/>
                </a:solidFill>
                <a:latin typeface="Comic Sans MS" pitchFamily="66" charset="0"/>
              </a:rPr>
              <a:t>Scots pines were planted around farms as wind breaks.</a:t>
            </a:r>
          </a:p>
          <a:p>
            <a:pPr marL="0" indent="0" eaLnBrk="1" hangingPunct="1">
              <a:lnSpc>
                <a:spcPct val="80000"/>
              </a:lnSpc>
              <a:buNone/>
            </a:pPr>
            <a:endParaRPr lang="en-GB" sz="1600" dirty="0" smtClean="0">
              <a:solidFill>
                <a:srgbClr val="002060"/>
              </a:solidFill>
              <a:latin typeface="Comic Sans MS" pitchFamily="66" charset="0"/>
            </a:endParaRPr>
          </a:p>
          <a:p>
            <a:pPr marL="0" indent="0" eaLnBrk="1" hangingPunct="1">
              <a:lnSpc>
                <a:spcPct val="80000"/>
              </a:lnSpc>
              <a:buNone/>
            </a:pPr>
            <a:endParaRPr lang="en-GB" sz="1600" dirty="0" smtClean="0">
              <a:solidFill>
                <a:srgbClr val="002060"/>
              </a:solidFill>
              <a:latin typeface="Comic Sans MS" pitchFamily="66" charset="0"/>
            </a:endParaRPr>
          </a:p>
          <a:p>
            <a:pPr marL="0" indent="0" eaLnBrk="1" hangingPunct="1">
              <a:lnSpc>
                <a:spcPct val="80000"/>
              </a:lnSpc>
              <a:buNone/>
            </a:pPr>
            <a:r>
              <a:rPr lang="en-GB" sz="1600" dirty="0" smtClean="0">
                <a:solidFill>
                  <a:srgbClr val="336600"/>
                </a:solidFill>
                <a:latin typeface="Comic Sans MS" pitchFamily="66" charset="0"/>
              </a:rPr>
              <a:t>Uses: </a:t>
            </a:r>
          </a:p>
          <a:p>
            <a:pPr marL="0" indent="0" eaLnBrk="1" hangingPunct="1">
              <a:lnSpc>
                <a:spcPct val="80000"/>
              </a:lnSpc>
              <a:buNone/>
            </a:pPr>
            <a:r>
              <a:rPr lang="en-GB" sz="1600" dirty="0" smtClean="0">
                <a:solidFill>
                  <a:srgbClr val="002060"/>
                </a:solidFill>
                <a:latin typeface="Comic Sans MS" pitchFamily="66" charset="0"/>
              </a:rPr>
              <a:t>Scots pine wood is used in many parts of the home including roof timbers, stairs, and doorways.   It looks attractive and is popular for making furniture as well as telegraph poles, fences and paper pulp.</a:t>
            </a:r>
            <a:endParaRPr lang="en-US" sz="1600" dirty="0" smtClean="0">
              <a:solidFill>
                <a:srgbClr val="002060"/>
              </a:solidFill>
              <a:latin typeface="Comic Sans MS" pitchFamily="66" charset="0"/>
            </a:endParaRPr>
          </a:p>
        </p:txBody>
      </p:sp>
      <p:pic>
        <p:nvPicPr>
          <p:cNvPr id="2" name="Picture 4" descr="File:ScotsPine shoot.jpg"/>
          <p:cNvPicPr>
            <a:picLocks noChangeAspect="1" noChangeArrowheads="1"/>
          </p:cNvPicPr>
          <p:nvPr/>
        </p:nvPicPr>
        <p:blipFill>
          <a:blip r:embed="rId4" cstate="screen"/>
          <a:srcRect/>
          <a:stretch>
            <a:fillRect/>
          </a:stretch>
        </p:blipFill>
        <p:spPr bwMode="auto">
          <a:xfrm rot="5400000">
            <a:off x="7155978" y="3636714"/>
            <a:ext cx="1096962" cy="2232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437" name="Picture 5"/>
          <p:cNvPicPr>
            <a:picLocks noChangeAspect="1" noChangeArrowheads="1"/>
          </p:cNvPicPr>
          <p:nvPr/>
        </p:nvPicPr>
        <p:blipFill>
          <a:blip r:embed="rId5" cstate="screen"/>
          <a:srcRect/>
          <a:stretch>
            <a:fillRect/>
          </a:stretch>
        </p:blipFill>
        <p:spPr bwMode="auto">
          <a:xfrm>
            <a:off x="7452320" y="1197545"/>
            <a:ext cx="1389063" cy="23034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2"/>
          <p:cNvSpPr txBox="1">
            <a:spLocks noChangeArrowheads="1"/>
          </p:cNvSpPr>
          <p:nvPr/>
        </p:nvSpPr>
        <p:spPr bwMode="auto">
          <a:xfrm>
            <a:off x="457200" y="-9939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rgbClr val="002060"/>
                </a:solidFill>
                <a:effectLst/>
                <a:uLnTx/>
                <a:uFillTx/>
                <a:latin typeface="Comic Sans MS" pitchFamily="66" charset="0"/>
                <a:ea typeface="+mj-ea"/>
                <a:cs typeface="+mj-cs"/>
              </a:rPr>
              <a:t>Scots Pine</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pptground.jpg"/>
          <p:cNvPicPr>
            <a:picLocks noChangeAspect="1"/>
          </p:cNvPicPr>
          <p:nvPr/>
        </p:nvPicPr>
        <p:blipFill>
          <a:blip r:embed="rId3" cstate="screen"/>
          <a:srcRect/>
          <a:stretch>
            <a:fillRect/>
          </a:stretch>
        </p:blipFill>
        <p:spPr bwMode="auto">
          <a:xfrm>
            <a:off x="0" y="5854700"/>
            <a:ext cx="9144000" cy="1030288"/>
          </a:xfrm>
          <a:prstGeom prst="rect">
            <a:avLst/>
          </a:prstGeom>
          <a:noFill/>
          <a:ln w="9525">
            <a:noFill/>
            <a:miter lim="800000"/>
            <a:headEnd/>
            <a:tailEnd/>
          </a:ln>
        </p:spPr>
      </p:pic>
      <p:sp>
        <p:nvSpPr>
          <p:cNvPr id="29" name="Rectangle 28"/>
          <p:cNvSpPr/>
          <p:nvPr/>
        </p:nvSpPr>
        <p:spPr>
          <a:xfrm>
            <a:off x="7164388" y="3500438"/>
            <a:ext cx="1655762" cy="19446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
        <p:nvSpPr>
          <p:cNvPr id="30" name="Rectangle 29"/>
          <p:cNvSpPr/>
          <p:nvPr/>
        </p:nvSpPr>
        <p:spPr>
          <a:xfrm>
            <a:off x="5435600" y="3500438"/>
            <a:ext cx="1657350" cy="19446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
        <p:nvSpPr>
          <p:cNvPr id="31" name="Rectangle 30"/>
          <p:cNvSpPr/>
          <p:nvPr/>
        </p:nvSpPr>
        <p:spPr>
          <a:xfrm>
            <a:off x="3708400" y="3500438"/>
            <a:ext cx="1655763" cy="19446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
        <p:nvSpPr>
          <p:cNvPr id="32" name="Rectangle 31"/>
          <p:cNvSpPr/>
          <p:nvPr/>
        </p:nvSpPr>
        <p:spPr>
          <a:xfrm>
            <a:off x="1979613" y="3500438"/>
            <a:ext cx="1655762" cy="19446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
        <p:nvSpPr>
          <p:cNvPr id="33" name="Rectangle 32"/>
          <p:cNvSpPr/>
          <p:nvPr/>
        </p:nvSpPr>
        <p:spPr>
          <a:xfrm>
            <a:off x="250825" y="3500438"/>
            <a:ext cx="1657350" cy="19446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
        <p:nvSpPr>
          <p:cNvPr id="28" name="Rectangle 27"/>
          <p:cNvSpPr/>
          <p:nvPr/>
        </p:nvSpPr>
        <p:spPr>
          <a:xfrm>
            <a:off x="7164388" y="1052513"/>
            <a:ext cx="1655762" cy="19446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
        <p:nvSpPr>
          <p:cNvPr id="27" name="Rectangle 26"/>
          <p:cNvSpPr/>
          <p:nvPr/>
        </p:nvSpPr>
        <p:spPr>
          <a:xfrm>
            <a:off x="5435600" y="1052513"/>
            <a:ext cx="1657350" cy="19446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
        <p:nvSpPr>
          <p:cNvPr id="26" name="Rectangle 25"/>
          <p:cNvSpPr/>
          <p:nvPr/>
        </p:nvSpPr>
        <p:spPr>
          <a:xfrm>
            <a:off x="3708400" y="1052513"/>
            <a:ext cx="1655763" cy="19446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
        <p:nvSpPr>
          <p:cNvPr id="25" name="Rectangle 24"/>
          <p:cNvSpPr/>
          <p:nvPr/>
        </p:nvSpPr>
        <p:spPr>
          <a:xfrm>
            <a:off x="1979613" y="1052513"/>
            <a:ext cx="1655762" cy="19446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
        <p:nvSpPr>
          <p:cNvPr id="24" name="Rectangle 23"/>
          <p:cNvSpPr/>
          <p:nvPr/>
        </p:nvSpPr>
        <p:spPr>
          <a:xfrm>
            <a:off x="250825" y="1052513"/>
            <a:ext cx="1657350" cy="19446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pic>
        <p:nvPicPr>
          <p:cNvPr id="19469" name="Picture 4" descr="2009_0805Jo0018"/>
          <p:cNvPicPr>
            <a:picLocks noChangeAspect="1" noChangeArrowheads="1"/>
          </p:cNvPicPr>
          <p:nvPr/>
        </p:nvPicPr>
        <p:blipFill>
          <a:blip r:embed="rId4" cstate="screen"/>
          <a:srcRect/>
          <a:stretch>
            <a:fillRect/>
          </a:stretch>
        </p:blipFill>
        <p:spPr bwMode="auto">
          <a:xfrm>
            <a:off x="436563" y="1123950"/>
            <a:ext cx="1290637" cy="1800225"/>
          </a:xfrm>
          <a:prstGeom prst="rect">
            <a:avLst/>
          </a:prstGeom>
          <a:noFill/>
          <a:ln w="9525">
            <a:noFill/>
            <a:miter lim="800000"/>
            <a:headEnd/>
            <a:tailEnd/>
          </a:ln>
        </p:spPr>
      </p:pic>
      <p:pic>
        <p:nvPicPr>
          <p:cNvPr id="19470" name="Picture 6" descr="2009_0807Jo_Leaves0012"/>
          <p:cNvPicPr>
            <a:picLocks noChangeAspect="1" noChangeArrowheads="1"/>
          </p:cNvPicPr>
          <p:nvPr/>
        </p:nvPicPr>
        <p:blipFill>
          <a:blip r:embed="rId5" cstate="screen"/>
          <a:srcRect/>
          <a:stretch>
            <a:fillRect/>
          </a:stretch>
        </p:blipFill>
        <p:spPr bwMode="auto">
          <a:xfrm rot="-230303">
            <a:off x="3903663" y="1270000"/>
            <a:ext cx="1187450" cy="1582738"/>
          </a:xfrm>
          <a:prstGeom prst="rect">
            <a:avLst/>
          </a:prstGeom>
          <a:noFill/>
          <a:ln w="9525">
            <a:noFill/>
            <a:miter lim="800000"/>
            <a:headEnd/>
            <a:tailEnd/>
          </a:ln>
        </p:spPr>
      </p:pic>
      <p:pic>
        <p:nvPicPr>
          <p:cNvPr id="19471" name="Picture 7" descr="2009_0807Jo_Leaves0032"/>
          <p:cNvPicPr>
            <a:picLocks noChangeAspect="1" noChangeArrowheads="1"/>
          </p:cNvPicPr>
          <p:nvPr/>
        </p:nvPicPr>
        <p:blipFill>
          <a:blip r:embed="rId6" cstate="screen"/>
          <a:srcRect/>
          <a:stretch>
            <a:fillRect/>
          </a:stretch>
        </p:blipFill>
        <p:spPr bwMode="auto">
          <a:xfrm>
            <a:off x="5599113" y="1125538"/>
            <a:ext cx="1349375" cy="1798637"/>
          </a:xfrm>
          <a:prstGeom prst="rect">
            <a:avLst/>
          </a:prstGeom>
          <a:noFill/>
          <a:ln w="9525">
            <a:noFill/>
            <a:miter lim="800000"/>
            <a:headEnd/>
            <a:tailEnd/>
          </a:ln>
        </p:spPr>
      </p:pic>
      <p:pic>
        <p:nvPicPr>
          <p:cNvPr id="19472" name="Picture 8" descr="2009_0807Jo_Leaves0049"/>
          <p:cNvPicPr>
            <a:picLocks noChangeAspect="1" noChangeArrowheads="1"/>
          </p:cNvPicPr>
          <p:nvPr/>
        </p:nvPicPr>
        <p:blipFill>
          <a:blip r:embed="rId7" cstate="screen"/>
          <a:srcRect/>
          <a:stretch>
            <a:fillRect/>
          </a:stretch>
        </p:blipFill>
        <p:spPr bwMode="auto">
          <a:xfrm>
            <a:off x="7346950" y="1244600"/>
            <a:ext cx="1257300" cy="1679575"/>
          </a:xfrm>
          <a:prstGeom prst="rect">
            <a:avLst/>
          </a:prstGeom>
          <a:noFill/>
          <a:ln w="9525">
            <a:noFill/>
            <a:miter lim="800000"/>
            <a:headEnd/>
            <a:tailEnd/>
          </a:ln>
        </p:spPr>
      </p:pic>
      <p:sp>
        <p:nvSpPr>
          <p:cNvPr id="31753" name="Text Box 9"/>
          <p:cNvSpPr txBox="1">
            <a:spLocks noChangeArrowheads="1"/>
          </p:cNvSpPr>
          <p:nvPr/>
        </p:nvSpPr>
        <p:spPr bwMode="auto">
          <a:xfrm>
            <a:off x="323850" y="2990850"/>
            <a:ext cx="1439863" cy="338554"/>
          </a:xfrm>
          <a:prstGeom prst="rect">
            <a:avLst/>
          </a:prstGeom>
          <a:noFill/>
          <a:ln w="9525">
            <a:noFill/>
            <a:miter lim="800000"/>
            <a:headEnd/>
            <a:tailEnd/>
          </a:ln>
        </p:spPr>
        <p:txBody>
          <a:bodyPr>
            <a:spAutoFit/>
          </a:bodyPr>
          <a:lstStyle/>
          <a:p>
            <a:pPr algn="ctr">
              <a:spcBef>
                <a:spcPct val="50000"/>
              </a:spcBef>
            </a:pPr>
            <a:r>
              <a:rPr lang="en-GB" sz="1600" dirty="0">
                <a:solidFill>
                  <a:srgbClr val="336600"/>
                </a:solidFill>
                <a:latin typeface="Comic Sans MS" pitchFamily="66" charset="0"/>
              </a:rPr>
              <a:t>Oak</a:t>
            </a:r>
            <a:endParaRPr lang="en-US" sz="1600" dirty="0">
              <a:solidFill>
                <a:srgbClr val="336600"/>
              </a:solidFill>
              <a:latin typeface="Comic Sans MS" pitchFamily="66" charset="0"/>
            </a:endParaRPr>
          </a:p>
        </p:txBody>
      </p:sp>
      <p:sp>
        <p:nvSpPr>
          <p:cNvPr id="31754" name="Text Box 10"/>
          <p:cNvSpPr txBox="1">
            <a:spLocks noChangeArrowheads="1"/>
          </p:cNvSpPr>
          <p:nvPr/>
        </p:nvSpPr>
        <p:spPr bwMode="auto">
          <a:xfrm>
            <a:off x="2124075" y="2990850"/>
            <a:ext cx="1439863" cy="338554"/>
          </a:xfrm>
          <a:prstGeom prst="rect">
            <a:avLst/>
          </a:prstGeom>
          <a:noFill/>
          <a:ln w="9525">
            <a:noFill/>
            <a:miter lim="800000"/>
            <a:headEnd/>
            <a:tailEnd/>
          </a:ln>
        </p:spPr>
        <p:txBody>
          <a:bodyPr>
            <a:spAutoFit/>
          </a:bodyPr>
          <a:lstStyle/>
          <a:p>
            <a:pPr algn="ctr">
              <a:spcBef>
                <a:spcPct val="50000"/>
              </a:spcBef>
            </a:pPr>
            <a:r>
              <a:rPr lang="en-GB" sz="1600" dirty="0">
                <a:solidFill>
                  <a:srgbClr val="336600"/>
                </a:solidFill>
                <a:latin typeface="Comic Sans MS" pitchFamily="66" charset="0"/>
              </a:rPr>
              <a:t>Birch</a:t>
            </a:r>
            <a:endParaRPr lang="en-US" sz="1600" dirty="0">
              <a:solidFill>
                <a:srgbClr val="336600"/>
              </a:solidFill>
              <a:latin typeface="Comic Sans MS" pitchFamily="66" charset="0"/>
            </a:endParaRPr>
          </a:p>
        </p:txBody>
      </p:sp>
      <p:sp>
        <p:nvSpPr>
          <p:cNvPr id="31755" name="Text Box 11"/>
          <p:cNvSpPr txBox="1">
            <a:spLocks noChangeArrowheads="1"/>
          </p:cNvSpPr>
          <p:nvPr/>
        </p:nvSpPr>
        <p:spPr bwMode="auto">
          <a:xfrm>
            <a:off x="3851275" y="2990850"/>
            <a:ext cx="1439863" cy="338554"/>
          </a:xfrm>
          <a:prstGeom prst="rect">
            <a:avLst/>
          </a:prstGeom>
          <a:noFill/>
          <a:ln w="9525">
            <a:noFill/>
            <a:miter lim="800000"/>
            <a:headEnd/>
            <a:tailEnd/>
          </a:ln>
        </p:spPr>
        <p:txBody>
          <a:bodyPr>
            <a:spAutoFit/>
          </a:bodyPr>
          <a:lstStyle/>
          <a:p>
            <a:pPr algn="ctr">
              <a:spcBef>
                <a:spcPct val="50000"/>
              </a:spcBef>
            </a:pPr>
            <a:r>
              <a:rPr lang="en-GB" sz="1600" dirty="0">
                <a:solidFill>
                  <a:srgbClr val="336600"/>
                </a:solidFill>
                <a:latin typeface="Comic Sans MS" pitchFamily="66" charset="0"/>
              </a:rPr>
              <a:t>Hawthorn</a:t>
            </a:r>
            <a:endParaRPr lang="en-US" sz="1600" dirty="0">
              <a:solidFill>
                <a:srgbClr val="336600"/>
              </a:solidFill>
              <a:latin typeface="Comic Sans MS" pitchFamily="66" charset="0"/>
            </a:endParaRPr>
          </a:p>
        </p:txBody>
      </p:sp>
      <p:sp>
        <p:nvSpPr>
          <p:cNvPr id="31756" name="Text Box 12"/>
          <p:cNvSpPr txBox="1">
            <a:spLocks noChangeArrowheads="1"/>
          </p:cNvSpPr>
          <p:nvPr/>
        </p:nvSpPr>
        <p:spPr bwMode="auto">
          <a:xfrm>
            <a:off x="5653088" y="2990850"/>
            <a:ext cx="1439862" cy="338554"/>
          </a:xfrm>
          <a:prstGeom prst="rect">
            <a:avLst/>
          </a:prstGeom>
          <a:noFill/>
          <a:ln w="9525">
            <a:noFill/>
            <a:miter lim="800000"/>
            <a:headEnd/>
            <a:tailEnd/>
          </a:ln>
        </p:spPr>
        <p:txBody>
          <a:bodyPr>
            <a:spAutoFit/>
          </a:bodyPr>
          <a:lstStyle/>
          <a:p>
            <a:pPr algn="ctr">
              <a:spcBef>
                <a:spcPct val="50000"/>
              </a:spcBef>
            </a:pPr>
            <a:r>
              <a:rPr lang="en-GB" sz="1600" dirty="0">
                <a:solidFill>
                  <a:srgbClr val="336600"/>
                </a:solidFill>
                <a:latin typeface="Comic Sans MS" pitchFamily="66" charset="0"/>
              </a:rPr>
              <a:t>Rowan</a:t>
            </a:r>
            <a:endParaRPr lang="en-US" sz="1600" dirty="0">
              <a:solidFill>
                <a:srgbClr val="336600"/>
              </a:solidFill>
              <a:latin typeface="Comic Sans MS" pitchFamily="66" charset="0"/>
            </a:endParaRPr>
          </a:p>
        </p:txBody>
      </p:sp>
      <p:sp>
        <p:nvSpPr>
          <p:cNvPr id="31757" name="Text Box 13"/>
          <p:cNvSpPr txBox="1">
            <a:spLocks noChangeArrowheads="1"/>
          </p:cNvSpPr>
          <p:nvPr/>
        </p:nvSpPr>
        <p:spPr bwMode="auto">
          <a:xfrm>
            <a:off x="7235825" y="2990850"/>
            <a:ext cx="1439863" cy="338554"/>
          </a:xfrm>
          <a:prstGeom prst="rect">
            <a:avLst/>
          </a:prstGeom>
          <a:noFill/>
          <a:ln w="9525">
            <a:noFill/>
            <a:miter lim="800000"/>
            <a:headEnd/>
            <a:tailEnd/>
          </a:ln>
        </p:spPr>
        <p:txBody>
          <a:bodyPr>
            <a:spAutoFit/>
          </a:bodyPr>
          <a:lstStyle/>
          <a:p>
            <a:pPr algn="ctr">
              <a:spcBef>
                <a:spcPct val="50000"/>
              </a:spcBef>
            </a:pPr>
            <a:r>
              <a:rPr lang="en-GB" sz="1600" dirty="0">
                <a:solidFill>
                  <a:srgbClr val="336600"/>
                </a:solidFill>
                <a:latin typeface="Comic Sans MS" pitchFamily="66" charset="0"/>
              </a:rPr>
              <a:t>Hazel</a:t>
            </a:r>
            <a:endParaRPr lang="en-US" sz="1600" dirty="0">
              <a:solidFill>
                <a:srgbClr val="336600"/>
              </a:solidFill>
              <a:latin typeface="Comic Sans MS" pitchFamily="66" charset="0"/>
            </a:endParaRPr>
          </a:p>
        </p:txBody>
      </p:sp>
      <p:pic>
        <p:nvPicPr>
          <p:cNvPr id="19478" name="Picture 14" descr="Ash"/>
          <p:cNvPicPr>
            <a:picLocks noChangeAspect="1" noChangeArrowheads="1"/>
          </p:cNvPicPr>
          <p:nvPr/>
        </p:nvPicPr>
        <p:blipFill>
          <a:blip r:embed="rId8" cstate="screen"/>
          <a:srcRect/>
          <a:stretch>
            <a:fillRect/>
          </a:stretch>
        </p:blipFill>
        <p:spPr bwMode="auto">
          <a:xfrm>
            <a:off x="477838" y="3573463"/>
            <a:ext cx="1285875" cy="1800225"/>
          </a:xfrm>
          <a:prstGeom prst="rect">
            <a:avLst/>
          </a:prstGeom>
          <a:noFill/>
          <a:ln w="9525">
            <a:noFill/>
            <a:miter lim="800000"/>
            <a:headEnd/>
            <a:tailEnd/>
          </a:ln>
        </p:spPr>
      </p:pic>
      <p:pic>
        <p:nvPicPr>
          <p:cNvPr id="19479" name="Picture 15"/>
          <p:cNvPicPr>
            <a:picLocks noChangeAspect="1" noChangeArrowheads="1"/>
          </p:cNvPicPr>
          <p:nvPr/>
        </p:nvPicPr>
        <p:blipFill>
          <a:blip r:embed="rId9" cstate="screen"/>
          <a:srcRect/>
          <a:stretch>
            <a:fillRect/>
          </a:stretch>
        </p:blipFill>
        <p:spPr bwMode="auto">
          <a:xfrm>
            <a:off x="2224088" y="3573463"/>
            <a:ext cx="1149350" cy="1800225"/>
          </a:xfrm>
          <a:prstGeom prst="rect">
            <a:avLst/>
          </a:prstGeom>
          <a:noFill/>
          <a:ln w="9525">
            <a:noFill/>
            <a:miter lim="800000"/>
            <a:headEnd/>
            <a:tailEnd/>
          </a:ln>
        </p:spPr>
      </p:pic>
      <p:sp>
        <p:nvSpPr>
          <p:cNvPr id="31760" name="Text Box 16"/>
          <p:cNvSpPr txBox="1">
            <a:spLocks noChangeArrowheads="1"/>
          </p:cNvSpPr>
          <p:nvPr/>
        </p:nvSpPr>
        <p:spPr bwMode="auto">
          <a:xfrm>
            <a:off x="468313" y="5589588"/>
            <a:ext cx="1439862" cy="338554"/>
          </a:xfrm>
          <a:prstGeom prst="rect">
            <a:avLst/>
          </a:prstGeom>
          <a:noFill/>
          <a:ln w="9525">
            <a:noFill/>
            <a:miter lim="800000"/>
            <a:headEnd/>
            <a:tailEnd/>
          </a:ln>
        </p:spPr>
        <p:txBody>
          <a:bodyPr>
            <a:spAutoFit/>
          </a:bodyPr>
          <a:lstStyle/>
          <a:p>
            <a:pPr algn="ctr">
              <a:spcBef>
                <a:spcPct val="50000"/>
              </a:spcBef>
            </a:pPr>
            <a:r>
              <a:rPr lang="en-GB" sz="1600" dirty="0">
                <a:solidFill>
                  <a:srgbClr val="336600"/>
                </a:solidFill>
                <a:latin typeface="Comic Sans MS" pitchFamily="66" charset="0"/>
              </a:rPr>
              <a:t>Ash</a:t>
            </a:r>
            <a:endParaRPr lang="en-US" sz="1600" dirty="0">
              <a:solidFill>
                <a:srgbClr val="336600"/>
              </a:solidFill>
              <a:latin typeface="Comic Sans MS" pitchFamily="66" charset="0"/>
            </a:endParaRPr>
          </a:p>
        </p:txBody>
      </p:sp>
      <p:sp>
        <p:nvSpPr>
          <p:cNvPr id="31761" name="Text Box 17"/>
          <p:cNvSpPr txBox="1">
            <a:spLocks noChangeArrowheads="1"/>
          </p:cNvSpPr>
          <p:nvPr/>
        </p:nvSpPr>
        <p:spPr bwMode="auto">
          <a:xfrm>
            <a:off x="2124075" y="5589588"/>
            <a:ext cx="1439863" cy="338554"/>
          </a:xfrm>
          <a:prstGeom prst="rect">
            <a:avLst/>
          </a:prstGeom>
          <a:noFill/>
          <a:ln w="9525">
            <a:noFill/>
            <a:miter lim="800000"/>
            <a:headEnd/>
            <a:tailEnd/>
          </a:ln>
        </p:spPr>
        <p:txBody>
          <a:bodyPr>
            <a:spAutoFit/>
          </a:bodyPr>
          <a:lstStyle/>
          <a:p>
            <a:pPr algn="ctr">
              <a:spcBef>
                <a:spcPct val="50000"/>
              </a:spcBef>
            </a:pPr>
            <a:r>
              <a:rPr lang="en-GB" sz="1600" dirty="0">
                <a:solidFill>
                  <a:srgbClr val="336600"/>
                </a:solidFill>
                <a:latin typeface="Comic Sans MS" pitchFamily="66" charset="0"/>
              </a:rPr>
              <a:t>Holly</a:t>
            </a:r>
            <a:endParaRPr lang="en-US" sz="1600" dirty="0">
              <a:solidFill>
                <a:srgbClr val="336600"/>
              </a:solidFill>
              <a:latin typeface="Comic Sans MS" pitchFamily="66" charset="0"/>
            </a:endParaRPr>
          </a:p>
        </p:txBody>
      </p:sp>
      <p:pic>
        <p:nvPicPr>
          <p:cNvPr id="19482" name="Picture 18" descr="Horse Chestnut"/>
          <p:cNvPicPr>
            <a:picLocks noChangeAspect="1" noChangeArrowheads="1"/>
          </p:cNvPicPr>
          <p:nvPr/>
        </p:nvPicPr>
        <p:blipFill>
          <a:blip r:embed="rId10" cstate="screen"/>
          <a:srcRect/>
          <a:stretch>
            <a:fillRect/>
          </a:stretch>
        </p:blipFill>
        <p:spPr bwMode="auto">
          <a:xfrm>
            <a:off x="3851275" y="3562350"/>
            <a:ext cx="1368425" cy="1824038"/>
          </a:xfrm>
          <a:prstGeom prst="rect">
            <a:avLst/>
          </a:prstGeom>
          <a:noFill/>
          <a:ln w="9525">
            <a:noFill/>
            <a:miter lim="800000"/>
            <a:headEnd/>
            <a:tailEnd/>
          </a:ln>
        </p:spPr>
      </p:pic>
      <p:sp>
        <p:nvSpPr>
          <p:cNvPr id="31763" name="Text Box 19"/>
          <p:cNvSpPr txBox="1">
            <a:spLocks noChangeArrowheads="1"/>
          </p:cNvSpPr>
          <p:nvPr/>
        </p:nvSpPr>
        <p:spPr bwMode="auto">
          <a:xfrm>
            <a:off x="3852863" y="5589588"/>
            <a:ext cx="1439862" cy="584775"/>
          </a:xfrm>
          <a:prstGeom prst="rect">
            <a:avLst/>
          </a:prstGeom>
          <a:noFill/>
          <a:ln w="9525">
            <a:noFill/>
            <a:miter lim="800000"/>
            <a:headEnd/>
            <a:tailEnd/>
          </a:ln>
        </p:spPr>
        <p:txBody>
          <a:bodyPr>
            <a:spAutoFit/>
          </a:bodyPr>
          <a:lstStyle/>
          <a:p>
            <a:pPr algn="ctr">
              <a:spcBef>
                <a:spcPct val="50000"/>
              </a:spcBef>
            </a:pPr>
            <a:r>
              <a:rPr lang="en-GB" sz="1600" dirty="0">
                <a:solidFill>
                  <a:srgbClr val="336600"/>
                </a:solidFill>
                <a:latin typeface="Comic Sans MS" pitchFamily="66" charset="0"/>
              </a:rPr>
              <a:t>Horse Chestnut</a:t>
            </a:r>
            <a:endParaRPr lang="en-US" sz="1600" dirty="0">
              <a:solidFill>
                <a:srgbClr val="336600"/>
              </a:solidFill>
              <a:latin typeface="Comic Sans MS" pitchFamily="66" charset="0"/>
            </a:endParaRPr>
          </a:p>
        </p:txBody>
      </p:sp>
      <p:pic>
        <p:nvPicPr>
          <p:cNvPr id="19484" name="Picture 20" descr="Sycamore"/>
          <p:cNvPicPr>
            <a:picLocks noChangeAspect="1" noChangeArrowheads="1"/>
          </p:cNvPicPr>
          <p:nvPr/>
        </p:nvPicPr>
        <p:blipFill>
          <a:blip r:embed="rId11" cstate="screen"/>
          <a:srcRect/>
          <a:stretch>
            <a:fillRect/>
          </a:stretch>
        </p:blipFill>
        <p:spPr bwMode="auto">
          <a:xfrm rot="-192080">
            <a:off x="5599113" y="3608388"/>
            <a:ext cx="1301750" cy="1736725"/>
          </a:xfrm>
          <a:prstGeom prst="rect">
            <a:avLst/>
          </a:prstGeom>
          <a:noFill/>
          <a:ln w="9525">
            <a:noFill/>
            <a:miter lim="800000"/>
            <a:headEnd/>
            <a:tailEnd/>
          </a:ln>
        </p:spPr>
      </p:pic>
      <p:sp>
        <p:nvSpPr>
          <p:cNvPr id="31765" name="Text Box 21"/>
          <p:cNvSpPr txBox="1">
            <a:spLocks noChangeArrowheads="1"/>
          </p:cNvSpPr>
          <p:nvPr/>
        </p:nvSpPr>
        <p:spPr bwMode="auto">
          <a:xfrm>
            <a:off x="5580063" y="5583238"/>
            <a:ext cx="1439862" cy="338554"/>
          </a:xfrm>
          <a:prstGeom prst="rect">
            <a:avLst/>
          </a:prstGeom>
          <a:noFill/>
          <a:ln w="9525">
            <a:noFill/>
            <a:miter lim="800000"/>
            <a:headEnd/>
            <a:tailEnd/>
          </a:ln>
        </p:spPr>
        <p:txBody>
          <a:bodyPr>
            <a:spAutoFit/>
          </a:bodyPr>
          <a:lstStyle/>
          <a:p>
            <a:pPr algn="ctr">
              <a:spcBef>
                <a:spcPct val="50000"/>
              </a:spcBef>
            </a:pPr>
            <a:r>
              <a:rPr lang="en-GB" sz="1600" dirty="0">
                <a:solidFill>
                  <a:srgbClr val="336600"/>
                </a:solidFill>
                <a:latin typeface="Comic Sans MS" pitchFamily="66" charset="0"/>
              </a:rPr>
              <a:t>Sycamore</a:t>
            </a:r>
            <a:endParaRPr lang="en-US" sz="1600" dirty="0">
              <a:solidFill>
                <a:srgbClr val="336600"/>
              </a:solidFill>
              <a:latin typeface="Comic Sans MS" pitchFamily="66" charset="0"/>
            </a:endParaRPr>
          </a:p>
        </p:txBody>
      </p:sp>
      <p:pic>
        <p:nvPicPr>
          <p:cNvPr id="19486" name="Picture 22" descr="Beech"/>
          <p:cNvPicPr>
            <a:picLocks noChangeAspect="1" noChangeArrowheads="1"/>
          </p:cNvPicPr>
          <p:nvPr/>
        </p:nvPicPr>
        <p:blipFill>
          <a:blip r:embed="rId12" cstate="screen"/>
          <a:srcRect/>
          <a:stretch>
            <a:fillRect/>
          </a:stretch>
        </p:blipFill>
        <p:spPr bwMode="auto">
          <a:xfrm>
            <a:off x="7380288" y="3573463"/>
            <a:ext cx="1295400" cy="1816100"/>
          </a:xfrm>
          <a:prstGeom prst="rect">
            <a:avLst/>
          </a:prstGeom>
          <a:noFill/>
          <a:ln w="9525">
            <a:noFill/>
            <a:miter lim="800000"/>
            <a:headEnd/>
            <a:tailEnd/>
          </a:ln>
        </p:spPr>
      </p:pic>
      <p:sp>
        <p:nvSpPr>
          <p:cNvPr id="31767" name="Text Box 23"/>
          <p:cNvSpPr txBox="1">
            <a:spLocks noChangeArrowheads="1"/>
          </p:cNvSpPr>
          <p:nvPr/>
        </p:nvSpPr>
        <p:spPr bwMode="auto">
          <a:xfrm>
            <a:off x="7308850" y="5589588"/>
            <a:ext cx="1439863" cy="338554"/>
          </a:xfrm>
          <a:prstGeom prst="rect">
            <a:avLst/>
          </a:prstGeom>
          <a:noFill/>
          <a:ln w="9525">
            <a:noFill/>
            <a:miter lim="800000"/>
            <a:headEnd/>
            <a:tailEnd/>
          </a:ln>
        </p:spPr>
        <p:txBody>
          <a:bodyPr>
            <a:spAutoFit/>
          </a:bodyPr>
          <a:lstStyle/>
          <a:p>
            <a:pPr algn="ctr">
              <a:spcBef>
                <a:spcPct val="50000"/>
              </a:spcBef>
            </a:pPr>
            <a:r>
              <a:rPr lang="en-GB" sz="1600" dirty="0">
                <a:solidFill>
                  <a:srgbClr val="336600"/>
                </a:solidFill>
                <a:latin typeface="Comic Sans MS" pitchFamily="66" charset="0"/>
              </a:rPr>
              <a:t>Beech</a:t>
            </a:r>
            <a:endParaRPr lang="en-US" sz="1600" dirty="0">
              <a:solidFill>
                <a:srgbClr val="336600"/>
              </a:solidFill>
              <a:latin typeface="Comic Sans MS" pitchFamily="66" charset="0"/>
            </a:endParaRPr>
          </a:p>
        </p:txBody>
      </p:sp>
      <p:pic>
        <p:nvPicPr>
          <p:cNvPr id="19489" name="Picture 26"/>
          <p:cNvPicPr>
            <a:picLocks noChangeAspect="1" noChangeArrowheads="1"/>
          </p:cNvPicPr>
          <p:nvPr/>
        </p:nvPicPr>
        <p:blipFill>
          <a:blip r:embed="rId13" cstate="screen"/>
          <a:srcRect/>
          <a:stretch>
            <a:fillRect/>
          </a:stretch>
        </p:blipFill>
        <p:spPr bwMode="auto">
          <a:xfrm>
            <a:off x="2298700" y="1412875"/>
            <a:ext cx="1027113" cy="1438275"/>
          </a:xfrm>
          <a:prstGeom prst="rect">
            <a:avLst/>
          </a:prstGeom>
          <a:noFill/>
          <a:ln w="9525">
            <a:noFill/>
            <a:miter lim="800000"/>
            <a:headEnd/>
            <a:tailEnd/>
          </a:ln>
        </p:spPr>
      </p:pic>
      <p:sp>
        <p:nvSpPr>
          <p:cNvPr id="34" name="Rectangle 2"/>
          <p:cNvSpPr txBox="1">
            <a:spLocks noChangeArrowheads="1"/>
          </p:cNvSpPr>
          <p:nvPr/>
        </p:nvSpPr>
        <p:spPr bwMode="auto">
          <a:xfrm>
            <a:off x="457200" y="-9939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rgbClr val="002060"/>
                </a:solidFill>
                <a:effectLst/>
                <a:uLnTx/>
                <a:uFillTx/>
                <a:latin typeface="Comic Sans MS" pitchFamily="66" charset="0"/>
                <a:ea typeface="+mj-ea"/>
                <a:cs typeface="+mj-cs"/>
              </a:rPr>
              <a:t>Can you name any of these leaves?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53"/>
                                        </p:tgtEl>
                                        <p:attrNameLst>
                                          <p:attrName>style.visibility</p:attrName>
                                        </p:attrNameLst>
                                      </p:cBhvr>
                                      <p:to>
                                        <p:strVal val="visible"/>
                                      </p:to>
                                    </p:set>
                                    <p:animEffect transition="in" filter="dissolve">
                                      <p:cBhvr>
                                        <p:cTn id="7" dur="500"/>
                                        <p:tgtEl>
                                          <p:spTgt spid="3175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754"/>
                                        </p:tgtEl>
                                        <p:attrNameLst>
                                          <p:attrName>style.visibility</p:attrName>
                                        </p:attrNameLst>
                                      </p:cBhvr>
                                      <p:to>
                                        <p:strVal val="visible"/>
                                      </p:to>
                                    </p:set>
                                    <p:animEffect transition="in" filter="dissolve">
                                      <p:cBhvr>
                                        <p:cTn id="12" dur="500"/>
                                        <p:tgtEl>
                                          <p:spTgt spid="3175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755"/>
                                        </p:tgtEl>
                                        <p:attrNameLst>
                                          <p:attrName>style.visibility</p:attrName>
                                        </p:attrNameLst>
                                      </p:cBhvr>
                                      <p:to>
                                        <p:strVal val="visible"/>
                                      </p:to>
                                    </p:set>
                                    <p:animEffect transition="in" filter="dissolve">
                                      <p:cBhvr>
                                        <p:cTn id="17" dur="500"/>
                                        <p:tgtEl>
                                          <p:spTgt spid="3175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756"/>
                                        </p:tgtEl>
                                        <p:attrNameLst>
                                          <p:attrName>style.visibility</p:attrName>
                                        </p:attrNameLst>
                                      </p:cBhvr>
                                      <p:to>
                                        <p:strVal val="visible"/>
                                      </p:to>
                                    </p:set>
                                    <p:animEffect transition="in" filter="dissolve">
                                      <p:cBhvr>
                                        <p:cTn id="22" dur="500"/>
                                        <p:tgtEl>
                                          <p:spTgt spid="3175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1757"/>
                                        </p:tgtEl>
                                        <p:attrNameLst>
                                          <p:attrName>style.visibility</p:attrName>
                                        </p:attrNameLst>
                                      </p:cBhvr>
                                      <p:to>
                                        <p:strVal val="visible"/>
                                      </p:to>
                                    </p:set>
                                    <p:animEffect transition="in" filter="dissolve">
                                      <p:cBhvr>
                                        <p:cTn id="27" dur="500"/>
                                        <p:tgtEl>
                                          <p:spTgt spid="3175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1760"/>
                                        </p:tgtEl>
                                        <p:attrNameLst>
                                          <p:attrName>style.visibility</p:attrName>
                                        </p:attrNameLst>
                                      </p:cBhvr>
                                      <p:to>
                                        <p:strVal val="visible"/>
                                      </p:to>
                                    </p:set>
                                    <p:animEffect transition="in" filter="dissolve">
                                      <p:cBhvr>
                                        <p:cTn id="32" dur="500"/>
                                        <p:tgtEl>
                                          <p:spTgt spid="3176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1761"/>
                                        </p:tgtEl>
                                        <p:attrNameLst>
                                          <p:attrName>style.visibility</p:attrName>
                                        </p:attrNameLst>
                                      </p:cBhvr>
                                      <p:to>
                                        <p:strVal val="visible"/>
                                      </p:to>
                                    </p:set>
                                    <p:animEffect transition="in" filter="dissolve">
                                      <p:cBhvr>
                                        <p:cTn id="37" dur="500"/>
                                        <p:tgtEl>
                                          <p:spTgt spid="3176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1763"/>
                                        </p:tgtEl>
                                        <p:attrNameLst>
                                          <p:attrName>style.visibility</p:attrName>
                                        </p:attrNameLst>
                                      </p:cBhvr>
                                      <p:to>
                                        <p:strVal val="visible"/>
                                      </p:to>
                                    </p:set>
                                    <p:animEffect transition="in" filter="dissolve">
                                      <p:cBhvr>
                                        <p:cTn id="42" dur="500"/>
                                        <p:tgtEl>
                                          <p:spTgt spid="31763"/>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1765"/>
                                        </p:tgtEl>
                                        <p:attrNameLst>
                                          <p:attrName>style.visibility</p:attrName>
                                        </p:attrNameLst>
                                      </p:cBhvr>
                                      <p:to>
                                        <p:strVal val="visible"/>
                                      </p:to>
                                    </p:set>
                                    <p:animEffect transition="in" filter="dissolve">
                                      <p:cBhvr>
                                        <p:cTn id="47" dur="500"/>
                                        <p:tgtEl>
                                          <p:spTgt spid="3176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1767"/>
                                        </p:tgtEl>
                                        <p:attrNameLst>
                                          <p:attrName>style.visibility</p:attrName>
                                        </p:attrNameLst>
                                      </p:cBhvr>
                                      <p:to>
                                        <p:strVal val="visible"/>
                                      </p:to>
                                    </p:set>
                                    <p:animEffect transition="in" filter="dissolve">
                                      <p:cBhvr>
                                        <p:cTn id="52" dur="500"/>
                                        <p:tgtEl>
                                          <p:spTgt spid="317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3" grpId="0"/>
      <p:bldP spid="31754" grpId="0"/>
      <p:bldP spid="31755" grpId="0"/>
      <p:bldP spid="31756" grpId="0"/>
      <p:bldP spid="31757" grpId="0"/>
      <p:bldP spid="31760" grpId="0"/>
      <p:bldP spid="31761" grpId="0"/>
      <p:bldP spid="31763" grpId="0"/>
      <p:bldP spid="31765" grpId="0"/>
      <p:bldP spid="3176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5" descr="pptground2.jpg"/>
          <p:cNvPicPr>
            <a:picLocks noChangeAspect="1"/>
          </p:cNvPicPr>
          <p:nvPr/>
        </p:nvPicPr>
        <p:blipFill>
          <a:blip r:embed="rId3" cstate="screen"/>
          <a:srcRect/>
          <a:stretch>
            <a:fillRect/>
          </a:stretch>
        </p:blipFill>
        <p:spPr bwMode="auto">
          <a:xfrm>
            <a:off x="0" y="4460875"/>
            <a:ext cx="9144000" cy="2397125"/>
          </a:xfrm>
          <a:prstGeom prst="rect">
            <a:avLst/>
          </a:prstGeom>
          <a:noFill/>
          <a:ln w="9525">
            <a:noFill/>
            <a:miter lim="800000"/>
            <a:headEnd/>
            <a:tailEnd/>
          </a:ln>
        </p:spPr>
      </p:pic>
      <p:pic>
        <p:nvPicPr>
          <p:cNvPr id="20483" name="Picture 18" descr="pptkingfisher.png"/>
          <p:cNvPicPr>
            <a:picLocks noChangeAspect="1"/>
          </p:cNvPicPr>
          <p:nvPr/>
        </p:nvPicPr>
        <p:blipFill>
          <a:blip r:embed="rId4" cstate="screen"/>
          <a:srcRect/>
          <a:stretch>
            <a:fillRect/>
          </a:stretch>
        </p:blipFill>
        <p:spPr bwMode="auto">
          <a:xfrm>
            <a:off x="0" y="333375"/>
            <a:ext cx="3743325" cy="4314825"/>
          </a:xfrm>
          <a:prstGeom prst="rect">
            <a:avLst/>
          </a:prstGeom>
          <a:noFill/>
          <a:ln w="9525">
            <a:noFill/>
            <a:miter lim="800000"/>
            <a:headEnd/>
            <a:tailEnd/>
          </a:ln>
        </p:spPr>
      </p:pic>
      <p:pic>
        <p:nvPicPr>
          <p:cNvPr id="20484" name="Picture 20" descr="pptLaganValley.png"/>
          <p:cNvPicPr>
            <a:picLocks noChangeAspect="1"/>
          </p:cNvPicPr>
          <p:nvPr/>
        </p:nvPicPr>
        <p:blipFill>
          <a:blip r:embed="rId5" cstate="screen"/>
          <a:srcRect/>
          <a:stretch>
            <a:fillRect/>
          </a:stretch>
        </p:blipFill>
        <p:spPr bwMode="auto">
          <a:xfrm>
            <a:off x="7164388" y="6219825"/>
            <a:ext cx="1714500" cy="638175"/>
          </a:xfrm>
          <a:prstGeom prst="rect">
            <a:avLst/>
          </a:prstGeom>
          <a:noFill/>
          <a:ln w="9525">
            <a:noFill/>
            <a:miter lim="800000"/>
            <a:headEnd/>
            <a:tailEnd/>
          </a:ln>
        </p:spPr>
      </p:pic>
      <p:sp>
        <p:nvSpPr>
          <p:cNvPr id="20485" name="TextBox 21"/>
          <p:cNvSpPr txBox="1">
            <a:spLocks noChangeArrowheads="1"/>
          </p:cNvSpPr>
          <p:nvPr/>
        </p:nvSpPr>
        <p:spPr bwMode="auto">
          <a:xfrm>
            <a:off x="250825" y="6165850"/>
            <a:ext cx="6337300" cy="584200"/>
          </a:xfrm>
          <a:prstGeom prst="rect">
            <a:avLst/>
          </a:prstGeom>
          <a:noFill/>
          <a:ln w="9525">
            <a:noFill/>
            <a:miter lim="800000"/>
            <a:headEnd/>
            <a:tailEnd/>
          </a:ln>
        </p:spPr>
        <p:txBody>
          <a:bodyPr>
            <a:spAutoFit/>
          </a:bodyPr>
          <a:lstStyle/>
          <a:p>
            <a:r>
              <a:rPr lang="en-GB" sz="3200" b="1">
                <a:solidFill>
                  <a:schemeClr val="bg1"/>
                </a:solidFill>
                <a:latin typeface="Tempus Sans ITC" pitchFamily="82" charset="0"/>
              </a:rPr>
              <a:t>www.laganvalleylearning.co.uk</a:t>
            </a:r>
          </a:p>
        </p:txBody>
      </p:sp>
      <p:pic>
        <p:nvPicPr>
          <p:cNvPr id="20486" name="Picture 22" descr="pptlaganscape.png"/>
          <p:cNvPicPr>
            <a:picLocks noChangeAspect="1"/>
          </p:cNvPicPr>
          <p:nvPr/>
        </p:nvPicPr>
        <p:blipFill>
          <a:blip r:embed="rId6" cstate="screen"/>
          <a:srcRect/>
          <a:stretch>
            <a:fillRect/>
          </a:stretch>
        </p:blipFill>
        <p:spPr bwMode="auto">
          <a:xfrm>
            <a:off x="7131050" y="188913"/>
            <a:ext cx="1731963" cy="6477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ptground.jpg"/>
          <p:cNvPicPr>
            <a:picLocks noChangeAspect="1"/>
          </p:cNvPicPr>
          <p:nvPr/>
        </p:nvPicPr>
        <p:blipFill>
          <a:blip r:embed="rId3" cstate="screen"/>
          <a:srcRect/>
          <a:stretch>
            <a:fillRect/>
          </a:stretch>
        </p:blipFill>
        <p:spPr bwMode="auto">
          <a:xfrm>
            <a:off x="0" y="5854700"/>
            <a:ext cx="9144000" cy="1030288"/>
          </a:xfrm>
          <a:prstGeom prst="rect">
            <a:avLst/>
          </a:prstGeom>
          <a:noFill/>
          <a:ln w="9525">
            <a:noFill/>
            <a:miter lim="800000"/>
            <a:headEnd/>
            <a:tailEnd/>
          </a:ln>
        </p:spPr>
      </p:pic>
      <p:sp>
        <p:nvSpPr>
          <p:cNvPr id="3076" name="Rectangle 3"/>
          <p:cNvSpPr>
            <a:spLocks noGrp="1" noChangeArrowheads="1"/>
          </p:cNvSpPr>
          <p:nvPr>
            <p:ph type="body" idx="1"/>
          </p:nvPr>
        </p:nvSpPr>
        <p:spPr>
          <a:xfrm>
            <a:off x="468313" y="1124744"/>
            <a:ext cx="7931150" cy="2287587"/>
          </a:xfrm>
        </p:spPr>
        <p:txBody>
          <a:bodyPr/>
          <a:lstStyle/>
          <a:p>
            <a:pPr marL="0" indent="0" eaLnBrk="1" hangingPunct="1">
              <a:buNone/>
            </a:pPr>
            <a:r>
              <a:rPr lang="en-US" sz="1800" dirty="0" smtClean="0">
                <a:solidFill>
                  <a:srgbClr val="002060"/>
                </a:solidFill>
                <a:latin typeface="Comic Sans MS" pitchFamily="66" charset="0"/>
              </a:rPr>
              <a:t>Trees are amazing, they do many jobs that are very important to animals, people, and the environment.</a:t>
            </a:r>
          </a:p>
          <a:p>
            <a:pPr marL="0" indent="0" eaLnBrk="1" hangingPunct="1">
              <a:buNone/>
            </a:pPr>
            <a:endParaRPr lang="en-GB" sz="1800" dirty="0" smtClean="0">
              <a:solidFill>
                <a:srgbClr val="002060"/>
              </a:solidFill>
              <a:latin typeface="Comic Sans MS" pitchFamily="66" charset="0"/>
            </a:endParaRPr>
          </a:p>
          <a:p>
            <a:pPr marL="0" indent="0" eaLnBrk="1" hangingPunct="1">
              <a:buNone/>
            </a:pPr>
            <a:r>
              <a:rPr lang="en-GB" sz="1800" dirty="0" smtClean="0">
                <a:solidFill>
                  <a:srgbClr val="002060"/>
                </a:solidFill>
                <a:latin typeface="Comic Sans MS" pitchFamily="66" charset="0"/>
              </a:rPr>
              <a:t>Can you think of any important things that trees do?</a:t>
            </a:r>
          </a:p>
          <a:p>
            <a:pPr marL="0" indent="0" eaLnBrk="1" hangingPunct="1">
              <a:buNone/>
            </a:pPr>
            <a:endParaRPr lang="en-GB" sz="1800" dirty="0" smtClean="0">
              <a:solidFill>
                <a:srgbClr val="002060"/>
              </a:solidFill>
              <a:latin typeface="Comic Sans MS" pitchFamily="66" charset="0"/>
            </a:endParaRPr>
          </a:p>
          <a:p>
            <a:pPr marL="0" indent="0" eaLnBrk="1" hangingPunct="1">
              <a:buNone/>
            </a:pPr>
            <a:r>
              <a:rPr lang="en-GB" sz="1800" dirty="0" smtClean="0">
                <a:solidFill>
                  <a:srgbClr val="002060"/>
                </a:solidFill>
                <a:latin typeface="Comic Sans MS" pitchFamily="66" charset="0"/>
              </a:rPr>
              <a:t>Here are some clues:</a:t>
            </a:r>
            <a:endParaRPr lang="en-US" sz="1800" dirty="0" smtClean="0">
              <a:solidFill>
                <a:srgbClr val="002060"/>
              </a:solidFill>
              <a:latin typeface="Comic Sans MS" pitchFamily="66" charset="0"/>
            </a:endParaRPr>
          </a:p>
          <a:p>
            <a:pPr eaLnBrk="1" hangingPunct="1"/>
            <a:endParaRPr lang="en-GB" sz="2000" dirty="0" smtClean="0">
              <a:solidFill>
                <a:schemeClr val="accent2"/>
              </a:solidFill>
              <a:latin typeface="Comic Sans MS" pitchFamily="66" charset="0"/>
            </a:endParaRPr>
          </a:p>
          <a:p>
            <a:pPr eaLnBrk="1" hangingPunct="1"/>
            <a:endParaRPr lang="en-US" sz="1800" dirty="0" smtClean="0">
              <a:solidFill>
                <a:schemeClr val="accent2"/>
              </a:solidFill>
            </a:endParaRPr>
          </a:p>
        </p:txBody>
      </p:sp>
      <p:pic>
        <p:nvPicPr>
          <p:cNvPr id="3077" name="Picture 22" descr="MPj04393690000[1]"/>
          <p:cNvPicPr>
            <a:picLocks noChangeAspect="1" noChangeArrowheads="1"/>
          </p:cNvPicPr>
          <p:nvPr/>
        </p:nvPicPr>
        <p:blipFill>
          <a:blip r:embed="rId4" cstate="screen"/>
          <a:srcRect/>
          <a:stretch>
            <a:fillRect/>
          </a:stretch>
        </p:blipFill>
        <p:spPr bwMode="auto">
          <a:xfrm>
            <a:off x="6012160" y="3284984"/>
            <a:ext cx="1057275" cy="1584325"/>
          </a:xfrm>
          <a:prstGeom prst="rect">
            <a:avLst/>
          </a:prstGeom>
          <a:noFill/>
          <a:ln w="9525">
            <a:noFill/>
            <a:miter lim="800000"/>
            <a:headEnd/>
            <a:tailEnd/>
          </a:ln>
        </p:spPr>
      </p:pic>
      <p:pic>
        <p:nvPicPr>
          <p:cNvPr id="3078" name="Picture 25" descr="j0437467[1]"/>
          <p:cNvPicPr>
            <a:picLocks noChangeAspect="1" noChangeArrowheads="1"/>
          </p:cNvPicPr>
          <p:nvPr/>
        </p:nvPicPr>
        <p:blipFill>
          <a:blip r:embed="rId5" cstate="screen"/>
          <a:srcRect/>
          <a:stretch>
            <a:fillRect/>
          </a:stretch>
        </p:blipFill>
        <p:spPr bwMode="auto">
          <a:xfrm>
            <a:off x="4139952" y="3526011"/>
            <a:ext cx="1296987" cy="1127125"/>
          </a:xfrm>
          <a:prstGeom prst="rect">
            <a:avLst/>
          </a:prstGeom>
          <a:noFill/>
          <a:ln w="9525">
            <a:noFill/>
            <a:miter lim="800000"/>
            <a:headEnd/>
            <a:tailEnd/>
          </a:ln>
        </p:spPr>
      </p:pic>
      <p:pic>
        <p:nvPicPr>
          <p:cNvPr id="3079" name="Picture 28" descr="MCAN01322_0000[1]"/>
          <p:cNvPicPr>
            <a:picLocks noChangeAspect="1" noChangeArrowheads="1"/>
          </p:cNvPicPr>
          <p:nvPr/>
        </p:nvPicPr>
        <p:blipFill>
          <a:blip r:embed="rId6" cstate="screen"/>
          <a:srcRect/>
          <a:stretch>
            <a:fillRect/>
          </a:stretch>
        </p:blipFill>
        <p:spPr bwMode="auto">
          <a:xfrm>
            <a:off x="2195736" y="3550965"/>
            <a:ext cx="1370013" cy="1246187"/>
          </a:xfrm>
          <a:prstGeom prst="rect">
            <a:avLst/>
          </a:prstGeom>
          <a:noFill/>
          <a:ln w="9525">
            <a:noFill/>
            <a:miter lim="800000"/>
            <a:headEnd/>
            <a:tailEnd/>
          </a:ln>
        </p:spPr>
      </p:pic>
      <p:pic>
        <p:nvPicPr>
          <p:cNvPr id="3080" name="Picture 29" descr="MCj02820960000[1]"/>
          <p:cNvPicPr>
            <a:picLocks noChangeAspect="1" noChangeArrowheads="1"/>
          </p:cNvPicPr>
          <p:nvPr/>
        </p:nvPicPr>
        <p:blipFill>
          <a:blip r:embed="rId7" cstate="screen"/>
          <a:srcRect/>
          <a:stretch>
            <a:fillRect/>
          </a:stretch>
        </p:blipFill>
        <p:spPr bwMode="auto">
          <a:xfrm>
            <a:off x="7452320" y="3645024"/>
            <a:ext cx="1157288" cy="865188"/>
          </a:xfrm>
          <a:prstGeom prst="rect">
            <a:avLst/>
          </a:prstGeom>
          <a:noFill/>
          <a:ln w="9525">
            <a:noFill/>
            <a:miter lim="800000"/>
            <a:headEnd/>
            <a:tailEnd/>
          </a:ln>
        </p:spPr>
      </p:pic>
      <p:pic>
        <p:nvPicPr>
          <p:cNvPr id="3081" name="Picture 33" descr="Tree o2"/>
          <p:cNvPicPr>
            <a:picLocks noChangeAspect="1" noChangeArrowheads="1"/>
          </p:cNvPicPr>
          <p:nvPr/>
        </p:nvPicPr>
        <p:blipFill>
          <a:blip r:embed="rId8" cstate="screen"/>
          <a:srcRect/>
          <a:stretch>
            <a:fillRect/>
          </a:stretch>
        </p:blipFill>
        <p:spPr bwMode="auto">
          <a:xfrm>
            <a:off x="696441" y="3356992"/>
            <a:ext cx="1211263" cy="1439863"/>
          </a:xfrm>
          <a:prstGeom prst="rect">
            <a:avLst/>
          </a:prstGeom>
          <a:noFill/>
          <a:ln w="9525">
            <a:noFill/>
            <a:miter lim="800000"/>
            <a:headEnd/>
            <a:tailEnd/>
          </a:ln>
        </p:spPr>
      </p:pic>
      <p:sp>
        <p:nvSpPr>
          <p:cNvPr id="7202" name="Text Box 34"/>
          <p:cNvSpPr txBox="1">
            <a:spLocks noChangeArrowheads="1"/>
          </p:cNvSpPr>
          <p:nvPr/>
        </p:nvSpPr>
        <p:spPr bwMode="auto">
          <a:xfrm>
            <a:off x="611560" y="5013176"/>
            <a:ext cx="1296268" cy="523220"/>
          </a:xfrm>
          <a:prstGeom prst="rect">
            <a:avLst/>
          </a:prstGeom>
          <a:noFill/>
          <a:ln w="9525">
            <a:noFill/>
            <a:miter lim="800000"/>
            <a:headEnd/>
            <a:tailEnd/>
          </a:ln>
        </p:spPr>
        <p:txBody>
          <a:bodyPr wrap="square">
            <a:spAutoFit/>
          </a:bodyPr>
          <a:lstStyle/>
          <a:p>
            <a:pPr algn="ctr">
              <a:spcBef>
                <a:spcPct val="50000"/>
              </a:spcBef>
            </a:pPr>
            <a:r>
              <a:rPr lang="en-GB" sz="1400" b="1" dirty="0">
                <a:solidFill>
                  <a:srgbClr val="336600"/>
                </a:solidFill>
                <a:latin typeface="Comic Sans MS" pitchFamily="66" charset="0"/>
              </a:rPr>
              <a:t>Oxygen to breathe</a:t>
            </a:r>
            <a:endParaRPr lang="en-US" sz="1400" b="1" dirty="0">
              <a:solidFill>
                <a:srgbClr val="336600"/>
              </a:solidFill>
              <a:latin typeface="Comic Sans MS" pitchFamily="66" charset="0"/>
            </a:endParaRPr>
          </a:p>
        </p:txBody>
      </p:sp>
      <p:sp>
        <p:nvSpPr>
          <p:cNvPr id="7203" name="Text Box 35"/>
          <p:cNvSpPr txBox="1">
            <a:spLocks noChangeArrowheads="1"/>
          </p:cNvSpPr>
          <p:nvPr/>
        </p:nvSpPr>
        <p:spPr bwMode="auto">
          <a:xfrm>
            <a:off x="2051720" y="5013176"/>
            <a:ext cx="1584995" cy="523220"/>
          </a:xfrm>
          <a:prstGeom prst="rect">
            <a:avLst/>
          </a:prstGeom>
          <a:noFill/>
          <a:ln w="9525">
            <a:noFill/>
            <a:miter lim="800000"/>
            <a:headEnd/>
            <a:tailEnd/>
          </a:ln>
        </p:spPr>
        <p:txBody>
          <a:bodyPr wrap="square">
            <a:spAutoFit/>
          </a:bodyPr>
          <a:lstStyle/>
          <a:p>
            <a:pPr algn="ctr">
              <a:spcBef>
                <a:spcPct val="50000"/>
              </a:spcBef>
            </a:pPr>
            <a:r>
              <a:rPr lang="en-GB" sz="1400" b="1" dirty="0">
                <a:solidFill>
                  <a:srgbClr val="336600"/>
                </a:solidFill>
                <a:latin typeface="Comic Sans MS" pitchFamily="66" charset="0"/>
              </a:rPr>
              <a:t>Homes for wildlife</a:t>
            </a:r>
            <a:endParaRPr lang="en-US" sz="1400" b="1" dirty="0">
              <a:solidFill>
                <a:srgbClr val="336600"/>
              </a:solidFill>
              <a:latin typeface="Comic Sans MS" pitchFamily="66" charset="0"/>
            </a:endParaRPr>
          </a:p>
        </p:txBody>
      </p:sp>
      <p:sp>
        <p:nvSpPr>
          <p:cNvPr id="7204" name="Text Box 36"/>
          <p:cNvSpPr txBox="1">
            <a:spLocks noChangeArrowheads="1"/>
          </p:cNvSpPr>
          <p:nvPr/>
        </p:nvSpPr>
        <p:spPr bwMode="auto">
          <a:xfrm>
            <a:off x="3995936" y="5013176"/>
            <a:ext cx="1295971" cy="523220"/>
          </a:xfrm>
          <a:prstGeom prst="rect">
            <a:avLst/>
          </a:prstGeom>
          <a:noFill/>
          <a:ln w="9525">
            <a:noFill/>
            <a:miter lim="800000"/>
            <a:headEnd/>
            <a:tailEnd/>
          </a:ln>
        </p:spPr>
        <p:txBody>
          <a:bodyPr wrap="square">
            <a:spAutoFit/>
          </a:bodyPr>
          <a:lstStyle/>
          <a:p>
            <a:pPr algn="ctr">
              <a:spcBef>
                <a:spcPct val="50000"/>
              </a:spcBef>
            </a:pPr>
            <a:r>
              <a:rPr lang="en-GB" sz="1400" b="1" dirty="0">
                <a:solidFill>
                  <a:srgbClr val="336600"/>
                </a:solidFill>
                <a:latin typeface="Comic Sans MS" pitchFamily="66" charset="0"/>
              </a:rPr>
              <a:t>Food for wildlife</a:t>
            </a:r>
            <a:endParaRPr lang="en-US" sz="1400" b="1" dirty="0">
              <a:solidFill>
                <a:srgbClr val="336600"/>
              </a:solidFill>
              <a:latin typeface="Comic Sans MS" pitchFamily="66" charset="0"/>
            </a:endParaRPr>
          </a:p>
        </p:txBody>
      </p:sp>
      <p:sp>
        <p:nvSpPr>
          <p:cNvPr id="7205" name="Text Box 37"/>
          <p:cNvSpPr txBox="1">
            <a:spLocks noChangeArrowheads="1"/>
          </p:cNvSpPr>
          <p:nvPr/>
        </p:nvSpPr>
        <p:spPr bwMode="auto">
          <a:xfrm>
            <a:off x="5868144" y="5013176"/>
            <a:ext cx="1440012" cy="523220"/>
          </a:xfrm>
          <a:prstGeom prst="rect">
            <a:avLst/>
          </a:prstGeom>
          <a:noFill/>
          <a:ln w="9525">
            <a:noFill/>
            <a:miter lim="800000"/>
            <a:headEnd/>
            <a:tailEnd/>
          </a:ln>
        </p:spPr>
        <p:txBody>
          <a:bodyPr wrap="square">
            <a:spAutoFit/>
          </a:bodyPr>
          <a:lstStyle/>
          <a:p>
            <a:pPr algn="ctr">
              <a:spcBef>
                <a:spcPct val="50000"/>
              </a:spcBef>
            </a:pPr>
            <a:r>
              <a:rPr lang="en-GB" sz="1400" b="1" dirty="0">
                <a:solidFill>
                  <a:srgbClr val="336600"/>
                </a:solidFill>
                <a:latin typeface="Comic Sans MS" pitchFamily="66" charset="0"/>
              </a:rPr>
              <a:t>Paper and food</a:t>
            </a:r>
            <a:endParaRPr lang="en-US" sz="1400" b="1" dirty="0">
              <a:solidFill>
                <a:srgbClr val="336600"/>
              </a:solidFill>
              <a:latin typeface="Comic Sans MS" pitchFamily="66" charset="0"/>
            </a:endParaRPr>
          </a:p>
        </p:txBody>
      </p:sp>
      <p:sp>
        <p:nvSpPr>
          <p:cNvPr id="7206" name="Text Box 38"/>
          <p:cNvSpPr txBox="1">
            <a:spLocks noChangeArrowheads="1"/>
          </p:cNvSpPr>
          <p:nvPr/>
        </p:nvSpPr>
        <p:spPr bwMode="auto">
          <a:xfrm>
            <a:off x="7234238" y="5013176"/>
            <a:ext cx="2017712" cy="304800"/>
          </a:xfrm>
          <a:prstGeom prst="rect">
            <a:avLst/>
          </a:prstGeom>
          <a:noFill/>
          <a:ln w="9525">
            <a:noFill/>
            <a:miter lim="800000"/>
            <a:headEnd/>
            <a:tailEnd/>
          </a:ln>
        </p:spPr>
        <p:txBody>
          <a:bodyPr>
            <a:spAutoFit/>
          </a:bodyPr>
          <a:lstStyle/>
          <a:p>
            <a:pPr algn="ctr">
              <a:spcBef>
                <a:spcPct val="50000"/>
              </a:spcBef>
            </a:pPr>
            <a:r>
              <a:rPr lang="en-GB" sz="1400" b="1" dirty="0">
                <a:solidFill>
                  <a:srgbClr val="336600"/>
                </a:solidFill>
                <a:latin typeface="Comic Sans MS" pitchFamily="66" charset="0"/>
              </a:rPr>
              <a:t>Timber</a:t>
            </a:r>
            <a:endParaRPr lang="en-US" sz="1400" b="1" dirty="0">
              <a:solidFill>
                <a:srgbClr val="336600"/>
              </a:solidFill>
              <a:latin typeface="Comic Sans MS" pitchFamily="66" charset="0"/>
            </a:endParaRPr>
          </a:p>
        </p:txBody>
      </p:sp>
      <p:sp>
        <p:nvSpPr>
          <p:cNvPr id="15" name="Rectangle 2"/>
          <p:cNvSpPr txBox="1">
            <a:spLocks noChangeArrowheads="1"/>
          </p:cNvSpPr>
          <p:nvPr/>
        </p:nvSpPr>
        <p:spPr bwMode="auto">
          <a:xfrm>
            <a:off x="457200" y="-9939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rgbClr val="002060"/>
                </a:solidFill>
                <a:effectLst/>
                <a:uLnTx/>
                <a:uFillTx/>
                <a:latin typeface="Comic Sans MS" pitchFamily="66" charset="0"/>
                <a:ea typeface="+mj-ea"/>
                <a:cs typeface="+mj-cs"/>
              </a:rPr>
              <a:t>Why</a:t>
            </a:r>
            <a:r>
              <a:rPr kumimoji="0" lang="en-GB" sz="3200" b="0" i="0" u="none" strike="noStrike" kern="0" cap="none" spc="0" normalizeH="0" noProof="0" dirty="0" smtClean="0">
                <a:ln>
                  <a:noFill/>
                </a:ln>
                <a:solidFill>
                  <a:srgbClr val="002060"/>
                </a:solidFill>
                <a:effectLst/>
                <a:uLnTx/>
                <a:uFillTx/>
                <a:latin typeface="Comic Sans MS" pitchFamily="66" charset="0"/>
                <a:ea typeface="+mj-ea"/>
                <a:cs typeface="+mj-cs"/>
              </a:rPr>
              <a:t> are trees important?</a:t>
            </a:r>
            <a:endParaRPr kumimoji="0" lang="en-GB" sz="3200" b="0" i="0" u="none" strike="noStrike" kern="0" cap="none" spc="0" normalizeH="0" baseline="0" noProof="0" dirty="0" smtClean="0">
              <a:ln>
                <a:noFill/>
              </a:ln>
              <a:solidFill>
                <a:srgbClr val="002060"/>
              </a:solidFill>
              <a:effectLst/>
              <a:uLnTx/>
              <a:uFillTx/>
              <a:latin typeface="Comic Sans MS" pitchFamily="66" charset="0"/>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202"/>
                                        </p:tgtEl>
                                        <p:attrNameLst>
                                          <p:attrName>style.visibility</p:attrName>
                                        </p:attrNameLst>
                                      </p:cBhvr>
                                      <p:to>
                                        <p:strVal val="visible"/>
                                      </p:to>
                                    </p:set>
                                    <p:anim calcmode="lin" valueType="num">
                                      <p:cBhvr additive="base">
                                        <p:cTn id="7" dur="500" fill="hold"/>
                                        <p:tgtEl>
                                          <p:spTgt spid="7202"/>
                                        </p:tgtEl>
                                        <p:attrNameLst>
                                          <p:attrName>ppt_x</p:attrName>
                                        </p:attrNameLst>
                                      </p:cBhvr>
                                      <p:tavLst>
                                        <p:tav tm="0">
                                          <p:val>
                                            <p:strVal val="#ppt_x"/>
                                          </p:val>
                                        </p:tav>
                                        <p:tav tm="100000">
                                          <p:val>
                                            <p:strVal val="#ppt_x"/>
                                          </p:val>
                                        </p:tav>
                                      </p:tavLst>
                                    </p:anim>
                                    <p:anim calcmode="lin" valueType="num">
                                      <p:cBhvr additive="base">
                                        <p:cTn id="8" dur="500" fill="hold"/>
                                        <p:tgtEl>
                                          <p:spTgt spid="720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203"/>
                                        </p:tgtEl>
                                        <p:attrNameLst>
                                          <p:attrName>style.visibility</p:attrName>
                                        </p:attrNameLst>
                                      </p:cBhvr>
                                      <p:to>
                                        <p:strVal val="visible"/>
                                      </p:to>
                                    </p:set>
                                    <p:anim calcmode="lin" valueType="num">
                                      <p:cBhvr additive="base">
                                        <p:cTn id="11" dur="500" fill="hold"/>
                                        <p:tgtEl>
                                          <p:spTgt spid="7203"/>
                                        </p:tgtEl>
                                        <p:attrNameLst>
                                          <p:attrName>ppt_x</p:attrName>
                                        </p:attrNameLst>
                                      </p:cBhvr>
                                      <p:tavLst>
                                        <p:tav tm="0">
                                          <p:val>
                                            <p:strVal val="#ppt_x"/>
                                          </p:val>
                                        </p:tav>
                                        <p:tav tm="100000">
                                          <p:val>
                                            <p:strVal val="#ppt_x"/>
                                          </p:val>
                                        </p:tav>
                                      </p:tavLst>
                                    </p:anim>
                                    <p:anim calcmode="lin" valueType="num">
                                      <p:cBhvr additive="base">
                                        <p:cTn id="12" dur="500" fill="hold"/>
                                        <p:tgtEl>
                                          <p:spTgt spid="720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204"/>
                                        </p:tgtEl>
                                        <p:attrNameLst>
                                          <p:attrName>style.visibility</p:attrName>
                                        </p:attrNameLst>
                                      </p:cBhvr>
                                      <p:to>
                                        <p:strVal val="visible"/>
                                      </p:to>
                                    </p:set>
                                    <p:anim calcmode="lin" valueType="num">
                                      <p:cBhvr additive="base">
                                        <p:cTn id="15" dur="500" fill="hold"/>
                                        <p:tgtEl>
                                          <p:spTgt spid="7204"/>
                                        </p:tgtEl>
                                        <p:attrNameLst>
                                          <p:attrName>ppt_x</p:attrName>
                                        </p:attrNameLst>
                                      </p:cBhvr>
                                      <p:tavLst>
                                        <p:tav tm="0">
                                          <p:val>
                                            <p:strVal val="#ppt_x"/>
                                          </p:val>
                                        </p:tav>
                                        <p:tav tm="100000">
                                          <p:val>
                                            <p:strVal val="#ppt_x"/>
                                          </p:val>
                                        </p:tav>
                                      </p:tavLst>
                                    </p:anim>
                                    <p:anim calcmode="lin" valueType="num">
                                      <p:cBhvr additive="base">
                                        <p:cTn id="16" dur="500" fill="hold"/>
                                        <p:tgtEl>
                                          <p:spTgt spid="720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205"/>
                                        </p:tgtEl>
                                        <p:attrNameLst>
                                          <p:attrName>style.visibility</p:attrName>
                                        </p:attrNameLst>
                                      </p:cBhvr>
                                      <p:to>
                                        <p:strVal val="visible"/>
                                      </p:to>
                                    </p:set>
                                    <p:anim calcmode="lin" valueType="num">
                                      <p:cBhvr additive="base">
                                        <p:cTn id="19" dur="500" fill="hold"/>
                                        <p:tgtEl>
                                          <p:spTgt spid="7205"/>
                                        </p:tgtEl>
                                        <p:attrNameLst>
                                          <p:attrName>ppt_x</p:attrName>
                                        </p:attrNameLst>
                                      </p:cBhvr>
                                      <p:tavLst>
                                        <p:tav tm="0">
                                          <p:val>
                                            <p:strVal val="#ppt_x"/>
                                          </p:val>
                                        </p:tav>
                                        <p:tav tm="100000">
                                          <p:val>
                                            <p:strVal val="#ppt_x"/>
                                          </p:val>
                                        </p:tav>
                                      </p:tavLst>
                                    </p:anim>
                                    <p:anim calcmode="lin" valueType="num">
                                      <p:cBhvr additive="base">
                                        <p:cTn id="20" dur="500" fill="hold"/>
                                        <p:tgtEl>
                                          <p:spTgt spid="720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206"/>
                                        </p:tgtEl>
                                        <p:attrNameLst>
                                          <p:attrName>style.visibility</p:attrName>
                                        </p:attrNameLst>
                                      </p:cBhvr>
                                      <p:to>
                                        <p:strVal val="visible"/>
                                      </p:to>
                                    </p:set>
                                    <p:anim calcmode="lin" valueType="num">
                                      <p:cBhvr additive="base">
                                        <p:cTn id="23" dur="500" fill="hold"/>
                                        <p:tgtEl>
                                          <p:spTgt spid="7206"/>
                                        </p:tgtEl>
                                        <p:attrNameLst>
                                          <p:attrName>ppt_x</p:attrName>
                                        </p:attrNameLst>
                                      </p:cBhvr>
                                      <p:tavLst>
                                        <p:tav tm="0">
                                          <p:val>
                                            <p:strVal val="#ppt_x"/>
                                          </p:val>
                                        </p:tav>
                                        <p:tav tm="100000">
                                          <p:val>
                                            <p:strVal val="#ppt_x"/>
                                          </p:val>
                                        </p:tav>
                                      </p:tavLst>
                                    </p:anim>
                                    <p:anim calcmode="lin" valueType="num">
                                      <p:cBhvr additive="base">
                                        <p:cTn id="24" dur="500" fill="hold"/>
                                        <p:tgtEl>
                                          <p:spTgt spid="72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2" grpId="0"/>
      <p:bldP spid="7203" grpId="0"/>
      <p:bldP spid="7204" grpId="0"/>
      <p:bldP spid="7205" grpId="0"/>
      <p:bldP spid="720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2843808" y="908720"/>
            <a:ext cx="3240360" cy="42484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4098" name="Picture 4" descr="pptground.jpg"/>
          <p:cNvPicPr>
            <a:picLocks noChangeAspect="1"/>
          </p:cNvPicPr>
          <p:nvPr/>
        </p:nvPicPr>
        <p:blipFill>
          <a:blip r:embed="rId3" cstate="screen"/>
          <a:srcRect/>
          <a:stretch>
            <a:fillRect/>
          </a:stretch>
        </p:blipFill>
        <p:spPr bwMode="auto">
          <a:xfrm>
            <a:off x="0" y="5854700"/>
            <a:ext cx="9144000" cy="1030288"/>
          </a:xfrm>
          <a:prstGeom prst="rect">
            <a:avLst/>
          </a:prstGeom>
          <a:noFill/>
          <a:ln w="9525">
            <a:noFill/>
            <a:miter lim="800000"/>
            <a:headEnd/>
            <a:tailEnd/>
          </a:ln>
        </p:spPr>
      </p:pic>
      <p:pic>
        <p:nvPicPr>
          <p:cNvPr id="4099" name="Picture 4" descr="Diagram Oak tree"/>
          <p:cNvPicPr>
            <a:picLocks noChangeAspect="1" noChangeArrowheads="1"/>
          </p:cNvPicPr>
          <p:nvPr/>
        </p:nvPicPr>
        <p:blipFill>
          <a:blip r:embed="rId4" cstate="screen"/>
          <a:srcRect/>
          <a:stretch>
            <a:fillRect/>
          </a:stretch>
        </p:blipFill>
        <p:spPr bwMode="auto">
          <a:xfrm>
            <a:off x="3276600" y="1052513"/>
            <a:ext cx="2508250" cy="3744912"/>
          </a:xfrm>
          <a:prstGeom prst="rect">
            <a:avLst/>
          </a:prstGeom>
          <a:noFill/>
          <a:ln w="9525">
            <a:noFill/>
            <a:miter lim="800000"/>
            <a:headEnd/>
            <a:tailEnd/>
          </a:ln>
        </p:spPr>
      </p:pic>
      <p:sp>
        <p:nvSpPr>
          <p:cNvPr id="4100" name="Line 6"/>
          <p:cNvSpPr>
            <a:spLocks noChangeShapeType="1"/>
          </p:cNvSpPr>
          <p:nvPr/>
        </p:nvSpPr>
        <p:spPr bwMode="auto">
          <a:xfrm flipH="1" flipV="1">
            <a:off x="5364163" y="2276475"/>
            <a:ext cx="1439862" cy="0"/>
          </a:xfrm>
          <a:prstGeom prst="line">
            <a:avLst/>
          </a:prstGeom>
          <a:noFill/>
          <a:ln w="25400">
            <a:solidFill>
              <a:srgbClr val="336600"/>
            </a:solidFill>
            <a:round/>
            <a:headEnd/>
            <a:tailEnd type="triangle" w="med" len="med"/>
          </a:ln>
        </p:spPr>
        <p:txBody>
          <a:bodyPr/>
          <a:lstStyle/>
          <a:p>
            <a:endParaRPr lang="en-GB"/>
          </a:p>
        </p:txBody>
      </p:sp>
      <p:sp>
        <p:nvSpPr>
          <p:cNvPr id="4101" name="Line 7"/>
          <p:cNvSpPr>
            <a:spLocks noChangeShapeType="1"/>
          </p:cNvSpPr>
          <p:nvPr/>
        </p:nvSpPr>
        <p:spPr bwMode="auto">
          <a:xfrm flipH="1" flipV="1">
            <a:off x="5076825" y="4365625"/>
            <a:ext cx="2016125" cy="0"/>
          </a:xfrm>
          <a:prstGeom prst="line">
            <a:avLst/>
          </a:prstGeom>
          <a:noFill/>
          <a:ln w="25400">
            <a:solidFill>
              <a:srgbClr val="336600"/>
            </a:solidFill>
            <a:round/>
            <a:headEnd/>
            <a:tailEnd type="triangle" w="med" len="med"/>
          </a:ln>
        </p:spPr>
        <p:txBody>
          <a:bodyPr/>
          <a:lstStyle/>
          <a:p>
            <a:endParaRPr lang="en-GB"/>
          </a:p>
        </p:txBody>
      </p:sp>
      <p:sp>
        <p:nvSpPr>
          <p:cNvPr id="4102" name="Rectangle 9"/>
          <p:cNvSpPr>
            <a:spLocks noChangeArrowheads="1"/>
          </p:cNvSpPr>
          <p:nvPr/>
        </p:nvSpPr>
        <p:spPr bwMode="auto">
          <a:xfrm>
            <a:off x="0" y="3429000"/>
            <a:ext cx="9144000" cy="0"/>
          </a:xfrm>
          <a:prstGeom prst="rect">
            <a:avLst/>
          </a:prstGeom>
          <a:noFill/>
          <a:ln w="9525">
            <a:noFill/>
            <a:miter lim="800000"/>
            <a:headEnd/>
            <a:tailEnd/>
          </a:ln>
        </p:spPr>
        <p:txBody>
          <a:bodyPr wrap="none" anchor="ctr">
            <a:spAutoFit/>
          </a:bodyPr>
          <a:lstStyle/>
          <a:p>
            <a:endParaRPr lang="en-US"/>
          </a:p>
        </p:txBody>
      </p:sp>
      <p:sp>
        <p:nvSpPr>
          <p:cNvPr id="4103" name="Line 10"/>
          <p:cNvSpPr>
            <a:spLocks noChangeShapeType="1"/>
          </p:cNvSpPr>
          <p:nvPr/>
        </p:nvSpPr>
        <p:spPr bwMode="auto">
          <a:xfrm>
            <a:off x="2124075" y="2420938"/>
            <a:ext cx="1800225" cy="0"/>
          </a:xfrm>
          <a:prstGeom prst="line">
            <a:avLst/>
          </a:prstGeom>
          <a:noFill/>
          <a:ln w="25400">
            <a:solidFill>
              <a:srgbClr val="336600"/>
            </a:solidFill>
            <a:round/>
            <a:headEnd/>
            <a:tailEnd type="triangle" w="med" len="med"/>
          </a:ln>
        </p:spPr>
        <p:txBody>
          <a:bodyPr/>
          <a:lstStyle/>
          <a:p>
            <a:endParaRPr lang="en-GB"/>
          </a:p>
        </p:txBody>
      </p:sp>
      <p:sp>
        <p:nvSpPr>
          <p:cNvPr id="4104" name="Line 11"/>
          <p:cNvSpPr>
            <a:spLocks noChangeShapeType="1"/>
          </p:cNvSpPr>
          <p:nvPr/>
        </p:nvSpPr>
        <p:spPr bwMode="auto">
          <a:xfrm flipH="1" flipV="1">
            <a:off x="4500563" y="3213100"/>
            <a:ext cx="2087562" cy="0"/>
          </a:xfrm>
          <a:prstGeom prst="line">
            <a:avLst/>
          </a:prstGeom>
          <a:noFill/>
          <a:ln w="25400">
            <a:solidFill>
              <a:srgbClr val="336600"/>
            </a:solidFill>
            <a:round/>
            <a:headEnd/>
            <a:tailEnd type="triangle" w="med" len="med"/>
          </a:ln>
        </p:spPr>
        <p:txBody>
          <a:bodyPr/>
          <a:lstStyle/>
          <a:p>
            <a:endParaRPr lang="en-GB"/>
          </a:p>
        </p:txBody>
      </p:sp>
      <p:sp>
        <p:nvSpPr>
          <p:cNvPr id="4105" name="Line 12"/>
          <p:cNvSpPr>
            <a:spLocks noChangeShapeType="1"/>
          </p:cNvSpPr>
          <p:nvPr/>
        </p:nvSpPr>
        <p:spPr bwMode="auto">
          <a:xfrm>
            <a:off x="2124075" y="2924175"/>
            <a:ext cx="2016125" cy="0"/>
          </a:xfrm>
          <a:prstGeom prst="line">
            <a:avLst/>
          </a:prstGeom>
          <a:noFill/>
          <a:ln w="25400">
            <a:solidFill>
              <a:srgbClr val="336600"/>
            </a:solidFill>
            <a:round/>
            <a:headEnd/>
            <a:tailEnd type="triangle" w="med" len="med"/>
          </a:ln>
        </p:spPr>
        <p:txBody>
          <a:bodyPr/>
          <a:lstStyle/>
          <a:p>
            <a:endParaRPr lang="en-GB"/>
          </a:p>
        </p:txBody>
      </p:sp>
      <p:sp>
        <p:nvSpPr>
          <p:cNvPr id="29709" name="Text Box 13"/>
          <p:cNvSpPr txBox="1">
            <a:spLocks noChangeArrowheads="1"/>
          </p:cNvSpPr>
          <p:nvPr/>
        </p:nvSpPr>
        <p:spPr bwMode="auto">
          <a:xfrm>
            <a:off x="6804248" y="2060848"/>
            <a:ext cx="1152525" cy="396875"/>
          </a:xfrm>
          <a:prstGeom prst="rect">
            <a:avLst/>
          </a:prstGeom>
          <a:noFill/>
          <a:ln w="9525">
            <a:solidFill>
              <a:srgbClr val="336600"/>
            </a:solidFill>
            <a:miter lim="800000"/>
            <a:headEnd/>
            <a:tailEnd/>
          </a:ln>
        </p:spPr>
        <p:txBody>
          <a:bodyPr>
            <a:spAutoFit/>
          </a:bodyPr>
          <a:lstStyle/>
          <a:p>
            <a:pPr algn="ctr">
              <a:spcBef>
                <a:spcPct val="50000"/>
              </a:spcBef>
            </a:pPr>
            <a:r>
              <a:rPr lang="en-GB" sz="2000" dirty="0">
                <a:solidFill>
                  <a:srgbClr val="336600"/>
                </a:solidFill>
                <a:latin typeface="Comic Sans MS" pitchFamily="66" charset="0"/>
              </a:rPr>
              <a:t>Leaf</a:t>
            </a:r>
            <a:endParaRPr lang="en-US" sz="2000" dirty="0">
              <a:solidFill>
                <a:srgbClr val="336600"/>
              </a:solidFill>
              <a:latin typeface="Comic Sans MS" pitchFamily="66" charset="0"/>
            </a:endParaRPr>
          </a:p>
        </p:txBody>
      </p:sp>
      <p:sp>
        <p:nvSpPr>
          <p:cNvPr id="29710" name="Text Box 14"/>
          <p:cNvSpPr txBox="1">
            <a:spLocks noChangeArrowheads="1"/>
          </p:cNvSpPr>
          <p:nvPr/>
        </p:nvSpPr>
        <p:spPr bwMode="auto">
          <a:xfrm>
            <a:off x="6588224" y="2996952"/>
            <a:ext cx="1152525" cy="396875"/>
          </a:xfrm>
          <a:prstGeom prst="rect">
            <a:avLst/>
          </a:prstGeom>
          <a:noFill/>
          <a:ln w="9525">
            <a:solidFill>
              <a:srgbClr val="336600"/>
            </a:solidFill>
            <a:miter lim="800000"/>
            <a:headEnd/>
            <a:tailEnd/>
          </a:ln>
        </p:spPr>
        <p:txBody>
          <a:bodyPr>
            <a:spAutoFit/>
          </a:bodyPr>
          <a:lstStyle/>
          <a:p>
            <a:pPr algn="ctr">
              <a:spcBef>
                <a:spcPct val="50000"/>
              </a:spcBef>
            </a:pPr>
            <a:r>
              <a:rPr lang="en-GB" sz="2000" dirty="0">
                <a:solidFill>
                  <a:srgbClr val="336600"/>
                </a:solidFill>
                <a:latin typeface="Comic Sans MS" pitchFamily="66" charset="0"/>
              </a:rPr>
              <a:t>Trunk</a:t>
            </a:r>
            <a:endParaRPr lang="en-US" sz="2000" dirty="0">
              <a:solidFill>
                <a:srgbClr val="336600"/>
              </a:solidFill>
              <a:latin typeface="Comic Sans MS" pitchFamily="66" charset="0"/>
            </a:endParaRPr>
          </a:p>
        </p:txBody>
      </p:sp>
      <p:sp>
        <p:nvSpPr>
          <p:cNvPr id="29711" name="Text Box 15"/>
          <p:cNvSpPr txBox="1">
            <a:spLocks noChangeArrowheads="1"/>
          </p:cNvSpPr>
          <p:nvPr/>
        </p:nvSpPr>
        <p:spPr bwMode="auto">
          <a:xfrm>
            <a:off x="7092280" y="4112245"/>
            <a:ext cx="1152525" cy="396875"/>
          </a:xfrm>
          <a:prstGeom prst="rect">
            <a:avLst/>
          </a:prstGeom>
          <a:noFill/>
          <a:ln w="9525">
            <a:solidFill>
              <a:srgbClr val="336600"/>
            </a:solidFill>
            <a:miter lim="800000"/>
            <a:headEnd/>
            <a:tailEnd/>
          </a:ln>
        </p:spPr>
        <p:txBody>
          <a:bodyPr>
            <a:spAutoFit/>
          </a:bodyPr>
          <a:lstStyle/>
          <a:p>
            <a:pPr algn="ctr">
              <a:spcBef>
                <a:spcPct val="50000"/>
              </a:spcBef>
            </a:pPr>
            <a:r>
              <a:rPr lang="en-GB" sz="2000" dirty="0">
                <a:solidFill>
                  <a:srgbClr val="336600"/>
                </a:solidFill>
                <a:latin typeface="Comic Sans MS" pitchFamily="66" charset="0"/>
              </a:rPr>
              <a:t>Roots</a:t>
            </a:r>
            <a:endParaRPr lang="en-US" sz="2000" dirty="0">
              <a:solidFill>
                <a:srgbClr val="336600"/>
              </a:solidFill>
              <a:latin typeface="Comic Sans MS" pitchFamily="66" charset="0"/>
            </a:endParaRPr>
          </a:p>
        </p:txBody>
      </p:sp>
      <p:sp>
        <p:nvSpPr>
          <p:cNvPr id="29712" name="Text Box 16"/>
          <p:cNvSpPr txBox="1">
            <a:spLocks noChangeArrowheads="1"/>
          </p:cNvSpPr>
          <p:nvPr/>
        </p:nvSpPr>
        <p:spPr bwMode="auto">
          <a:xfrm>
            <a:off x="971203" y="2205038"/>
            <a:ext cx="1152525" cy="396875"/>
          </a:xfrm>
          <a:prstGeom prst="rect">
            <a:avLst/>
          </a:prstGeom>
          <a:noFill/>
          <a:ln w="9525">
            <a:solidFill>
              <a:srgbClr val="336600"/>
            </a:solidFill>
            <a:miter lim="800000"/>
            <a:headEnd/>
            <a:tailEnd/>
          </a:ln>
        </p:spPr>
        <p:txBody>
          <a:bodyPr>
            <a:spAutoFit/>
          </a:bodyPr>
          <a:lstStyle/>
          <a:p>
            <a:pPr algn="ctr">
              <a:spcBef>
                <a:spcPct val="50000"/>
              </a:spcBef>
            </a:pPr>
            <a:r>
              <a:rPr lang="en-GB" sz="2000" dirty="0">
                <a:solidFill>
                  <a:srgbClr val="336600"/>
                </a:solidFill>
                <a:latin typeface="Comic Sans MS" pitchFamily="66" charset="0"/>
              </a:rPr>
              <a:t>Seeds</a:t>
            </a:r>
            <a:endParaRPr lang="en-US" sz="2000" dirty="0">
              <a:solidFill>
                <a:srgbClr val="336600"/>
              </a:solidFill>
              <a:latin typeface="Comic Sans MS" pitchFamily="66" charset="0"/>
            </a:endParaRPr>
          </a:p>
        </p:txBody>
      </p:sp>
      <p:sp>
        <p:nvSpPr>
          <p:cNvPr id="29713" name="Text Box 17"/>
          <p:cNvSpPr txBox="1">
            <a:spLocks noChangeArrowheads="1"/>
          </p:cNvSpPr>
          <p:nvPr/>
        </p:nvSpPr>
        <p:spPr bwMode="auto">
          <a:xfrm>
            <a:off x="755650" y="2708275"/>
            <a:ext cx="1368425" cy="396875"/>
          </a:xfrm>
          <a:prstGeom prst="rect">
            <a:avLst/>
          </a:prstGeom>
          <a:noFill/>
          <a:ln w="9525">
            <a:solidFill>
              <a:srgbClr val="336600"/>
            </a:solidFill>
            <a:miter lim="800000"/>
            <a:headEnd/>
            <a:tailEnd/>
          </a:ln>
        </p:spPr>
        <p:txBody>
          <a:bodyPr>
            <a:spAutoFit/>
          </a:bodyPr>
          <a:lstStyle/>
          <a:p>
            <a:pPr algn="ctr">
              <a:spcBef>
                <a:spcPct val="50000"/>
              </a:spcBef>
            </a:pPr>
            <a:r>
              <a:rPr lang="en-GB" sz="2000" dirty="0">
                <a:solidFill>
                  <a:srgbClr val="336600"/>
                </a:solidFill>
                <a:latin typeface="Comic Sans MS" pitchFamily="66" charset="0"/>
              </a:rPr>
              <a:t>Branch</a:t>
            </a:r>
            <a:endParaRPr lang="en-US" sz="2000" dirty="0">
              <a:solidFill>
                <a:srgbClr val="336600"/>
              </a:solidFill>
              <a:latin typeface="Comic Sans MS" pitchFamily="66" charset="0"/>
            </a:endParaRPr>
          </a:p>
        </p:txBody>
      </p:sp>
      <p:pic>
        <p:nvPicPr>
          <p:cNvPr id="29717" name="Picture 21" descr="MCj04414190000[1]"/>
          <p:cNvPicPr>
            <a:picLocks noChangeAspect="1" noChangeArrowheads="1"/>
          </p:cNvPicPr>
          <p:nvPr/>
        </p:nvPicPr>
        <p:blipFill>
          <a:blip r:embed="rId5" cstate="screen"/>
          <a:srcRect/>
          <a:stretch>
            <a:fillRect/>
          </a:stretch>
        </p:blipFill>
        <p:spPr bwMode="auto">
          <a:xfrm>
            <a:off x="1763688" y="4221088"/>
            <a:ext cx="700088" cy="935037"/>
          </a:xfrm>
          <a:prstGeom prst="rect">
            <a:avLst/>
          </a:prstGeom>
          <a:noFill/>
          <a:ln w="9525">
            <a:noFill/>
            <a:miter lim="800000"/>
            <a:headEnd/>
            <a:tailEnd/>
          </a:ln>
        </p:spPr>
      </p:pic>
      <p:pic>
        <p:nvPicPr>
          <p:cNvPr id="29718" name="Picture 22" descr="MCBD07377_0000[1]"/>
          <p:cNvPicPr>
            <a:picLocks noChangeAspect="1" noChangeArrowheads="1"/>
          </p:cNvPicPr>
          <p:nvPr/>
        </p:nvPicPr>
        <p:blipFill>
          <a:blip r:embed="rId6" cstate="screen"/>
          <a:srcRect/>
          <a:stretch>
            <a:fillRect/>
          </a:stretch>
        </p:blipFill>
        <p:spPr bwMode="auto">
          <a:xfrm>
            <a:off x="6732240" y="4653136"/>
            <a:ext cx="720725" cy="595313"/>
          </a:xfrm>
          <a:prstGeom prst="rect">
            <a:avLst/>
          </a:prstGeom>
          <a:noFill/>
          <a:ln w="9525">
            <a:noFill/>
            <a:miter lim="800000"/>
            <a:headEnd/>
            <a:tailEnd/>
          </a:ln>
        </p:spPr>
      </p:pic>
      <p:pic>
        <p:nvPicPr>
          <p:cNvPr id="29719" name="Picture 23" descr="MCAN00719_0000[1]"/>
          <p:cNvPicPr>
            <a:picLocks noChangeAspect="1" noChangeArrowheads="1"/>
          </p:cNvPicPr>
          <p:nvPr/>
        </p:nvPicPr>
        <p:blipFill>
          <a:blip r:embed="rId7" cstate="screen"/>
          <a:srcRect/>
          <a:stretch>
            <a:fillRect/>
          </a:stretch>
        </p:blipFill>
        <p:spPr bwMode="auto">
          <a:xfrm>
            <a:off x="395536" y="5013176"/>
            <a:ext cx="715962" cy="863600"/>
          </a:xfrm>
          <a:prstGeom prst="rect">
            <a:avLst/>
          </a:prstGeom>
          <a:noFill/>
          <a:ln w="9525">
            <a:noFill/>
            <a:miter lim="800000"/>
            <a:headEnd/>
            <a:tailEnd/>
          </a:ln>
        </p:spPr>
      </p:pic>
      <p:pic>
        <p:nvPicPr>
          <p:cNvPr id="29721" name="Picture 25" descr="MCj03468930000[1]"/>
          <p:cNvPicPr>
            <a:picLocks noChangeAspect="1" noChangeArrowheads="1"/>
          </p:cNvPicPr>
          <p:nvPr/>
        </p:nvPicPr>
        <p:blipFill>
          <a:blip r:embed="rId8" cstate="screen"/>
          <a:srcRect/>
          <a:stretch>
            <a:fillRect/>
          </a:stretch>
        </p:blipFill>
        <p:spPr bwMode="auto">
          <a:xfrm>
            <a:off x="7956376" y="4797152"/>
            <a:ext cx="695325" cy="442913"/>
          </a:xfrm>
          <a:prstGeom prst="rect">
            <a:avLst/>
          </a:prstGeom>
          <a:noFill/>
          <a:ln w="9525">
            <a:noFill/>
            <a:miter lim="800000"/>
            <a:headEnd/>
            <a:tailEnd/>
          </a:ln>
        </p:spPr>
      </p:pic>
      <p:pic>
        <p:nvPicPr>
          <p:cNvPr id="29723" name="Picture 27" descr="MCj02324080000[1]"/>
          <p:cNvPicPr>
            <a:picLocks noChangeAspect="1" noChangeArrowheads="1"/>
          </p:cNvPicPr>
          <p:nvPr/>
        </p:nvPicPr>
        <p:blipFill>
          <a:blip r:embed="rId9" cstate="screen"/>
          <a:srcRect/>
          <a:stretch>
            <a:fillRect/>
          </a:stretch>
        </p:blipFill>
        <p:spPr bwMode="auto">
          <a:xfrm>
            <a:off x="539552" y="4221088"/>
            <a:ext cx="1171575" cy="504825"/>
          </a:xfrm>
          <a:prstGeom prst="rect">
            <a:avLst/>
          </a:prstGeom>
          <a:noFill/>
          <a:ln w="9525">
            <a:noFill/>
            <a:miter lim="800000"/>
            <a:headEnd/>
            <a:tailEnd/>
          </a:ln>
        </p:spPr>
      </p:pic>
      <p:sp>
        <p:nvSpPr>
          <p:cNvPr id="4117" name="Text Box 28"/>
          <p:cNvSpPr txBox="1">
            <a:spLocks noChangeArrowheads="1"/>
          </p:cNvSpPr>
          <p:nvPr/>
        </p:nvSpPr>
        <p:spPr bwMode="auto">
          <a:xfrm>
            <a:off x="971600" y="5294312"/>
            <a:ext cx="7200800" cy="369332"/>
          </a:xfrm>
          <a:prstGeom prst="rect">
            <a:avLst/>
          </a:prstGeom>
          <a:noFill/>
          <a:ln w="9525">
            <a:noFill/>
            <a:miter lim="800000"/>
            <a:headEnd/>
            <a:tailEnd/>
          </a:ln>
        </p:spPr>
        <p:txBody>
          <a:bodyPr wrap="square">
            <a:spAutoFit/>
          </a:bodyPr>
          <a:lstStyle/>
          <a:p>
            <a:pPr algn="ctr">
              <a:spcBef>
                <a:spcPct val="50000"/>
              </a:spcBef>
            </a:pPr>
            <a:r>
              <a:rPr lang="en-GB" dirty="0">
                <a:solidFill>
                  <a:srgbClr val="336600"/>
                </a:solidFill>
                <a:latin typeface="Comic Sans MS" pitchFamily="66" charset="0"/>
              </a:rPr>
              <a:t>What parts of the tree would these creatures live in?</a:t>
            </a:r>
            <a:endParaRPr lang="en-US" dirty="0">
              <a:solidFill>
                <a:srgbClr val="336600"/>
              </a:solidFill>
              <a:latin typeface="Comic Sans MS" pitchFamily="66" charset="0"/>
            </a:endParaRPr>
          </a:p>
        </p:txBody>
      </p:sp>
      <p:pic>
        <p:nvPicPr>
          <p:cNvPr id="29726" name="Picture 30" descr="MCj03469250000[1]"/>
          <p:cNvPicPr>
            <a:picLocks noChangeAspect="1" noChangeArrowheads="1"/>
          </p:cNvPicPr>
          <p:nvPr/>
        </p:nvPicPr>
        <p:blipFill>
          <a:blip r:embed="rId10" cstate="screen"/>
          <a:srcRect/>
          <a:stretch>
            <a:fillRect/>
          </a:stretch>
        </p:blipFill>
        <p:spPr bwMode="auto">
          <a:xfrm>
            <a:off x="7956376" y="5373216"/>
            <a:ext cx="682625" cy="638175"/>
          </a:xfrm>
          <a:prstGeom prst="rect">
            <a:avLst/>
          </a:prstGeom>
          <a:noFill/>
          <a:ln w="9525">
            <a:noFill/>
            <a:miter lim="800000"/>
            <a:headEnd/>
            <a:tailEnd/>
          </a:ln>
        </p:spPr>
      </p:pic>
      <p:sp>
        <p:nvSpPr>
          <p:cNvPr id="23" name="Rectangle 2"/>
          <p:cNvSpPr txBox="1">
            <a:spLocks noChangeArrowheads="1"/>
          </p:cNvSpPr>
          <p:nvPr/>
        </p:nvSpPr>
        <p:spPr bwMode="auto">
          <a:xfrm>
            <a:off x="457200" y="-9939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rgbClr val="002060"/>
                </a:solidFill>
                <a:effectLst/>
                <a:uLnTx/>
                <a:uFillTx/>
                <a:latin typeface="Comic Sans MS" pitchFamily="66" charset="0"/>
                <a:ea typeface="+mj-ea"/>
                <a:cs typeface="+mj-cs"/>
              </a:rPr>
              <a:t>Can you name the parts of a tree</a:t>
            </a:r>
            <a:r>
              <a:rPr kumimoji="0" lang="en-GB" sz="3200" b="0" i="0" u="none" strike="noStrike" kern="0" cap="none" spc="0" normalizeH="0" noProof="0" dirty="0" smtClean="0">
                <a:ln>
                  <a:noFill/>
                </a:ln>
                <a:solidFill>
                  <a:srgbClr val="002060"/>
                </a:solidFill>
                <a:effectLst/>
                <a:uLnTx/>
                <a:uFillTx/>
                <a:latin typeface="Comic Sans MS" pitchFamily="66" charset="0"/>
                <a:ea typeface="+mj-ea"/>
                <a:cs typeface="+mj-cs"/>
              </a:rPr>
              <a:t>?</a:t>
            </a:r>
            <a:endParaRPr kumimoji="0" lang="en-GB" sz="3200" b="0" i="0" u="none" strike="noStrike" kern="0" cap="none" spc="0" normalizeH="0" baseline="0" noProof="0" dirty="0" smtClean="0">
              <a:ln>
                <a:noFill/>
              </a:ln>
              <a:solidFill>
                <a:srgbClr val="002060"/>
              </a:solidFill>
              <a:effectLst/>
              <a:uLnTx/>
              <a:uFillTx/>
              <a:latin typeface="Comic Sans MS" pitchFamily="66" charset="0"/>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712"/>
                                        </p:tgtEl>
                                        <p:attrNameLst>
                                          <p:attrName>style.visibility</p:attrName>
                                        </p:attrNameLst>
                                      </p:cBhvr>
                                      <p:to>
                                        <p:strVal val="visible"/>
                                      </p:to>
                                    </p:set>
                                    <p:animEffect transition="in" filter="checkerboard(across)">
                                      <p:cBhvr>
                                        <p:cTn id="7" dur="500"/>
                                        <p:tgtEl>
                                          <p:spTgt spid="2971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9713"/>
                                        </p:tgtEl>
                                        <p:attrNameLst>
                                          <p:attrName>style.visibility</p:attrName>
                                        </p:attrNameLst>
                                      </p:cBhvr>
                                      <p:to>
                                        <p:strVal val="visible"/>
                                      </p:to>
                                    </p:set>
                                    <p:animEffect transition="in" filter="checkerboard(across)">
                                      <p:cBhvr>
                                        <p:cTn id="10" dur="500"/>
                                        <p:tgtEl>
                                          <p:spTgt spid="2971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9709"/>
                                        </p:tgtEl>
                                        <p:attrNameLst>
                                          <p:attrName>style.visibility</p:attrName>
                                        </p:attrNameLst>
                                      </p:cBhvr>
                                      <p:to>
                                        <p:strVal val="visible"/>
                                      </p:to>
                                    </p:set>
                                    <p:animEffect transition="in" filter="checkerboard(across)">
                                      <p:cBhvr>
                                        <p:cTn id="13" dur="500"/>
                                        <p:tgtEl>
                                          <p:spTgt spid="29709"/>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9710"/>
                                        </p:tgtEl>
                                        <p:attrNameLst>
                                          <p:attrName>style.visibility</p:attrName>
                                        </p:attrNameLst>
                                      </p:cBhvr>
                                      <p:to>
                                        <p:strVal val="visible"/>
                                      </p:to>
                                    </p:set>
                                    <p:animEffect transition="in" filter="checkerboard(across)">
                                      <p:cBhvr>
                                        <p:cTn id="16" dur="500"/>
                                        <p:tgtEl>
                                          <p:spTgt spid="29710"/>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9711"/>
                                        </p:tgtEl>
                                        <p:attrNameLst>
                                          <p:attrName>style.visibility</p:attrName>
                                        </p:attrNameLst>
                                      </p:cBhvr>
                                      <p:to>
                                        <p:strVal val="visible"/>
                                      </p:to>
                                    </p:set>
                                    <p:animEffect transition="in" filter="checkerboard(across)">
                                      <p:cBhvr>
                                        <p:cTn id="19" dur="500"/>
                                        <p:tgtEl>
                                          <p:spTgt spid="29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9" grpId="0" animBg="1"/>
      <p:bldP spid="29710" grpId="0" animBg="1"/>
      <p:bldP spid="29711" grpId="0" animBg="1"/>
      <p:bldP spid="29712" grpId="0" animBg="1"/>
      <p:bldP spid="297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pptground.jpg"/>
          <p:cNvPicPr>
            <a:picLocks noChangeAspect="1"/>
          </p:cNvPicPr>
          <p:nvPr/>
        </p:nvPicPr>
        <p:blipFill>
          <a:blip r:embed="rId3" cstate="screen"/>
          <a:srcRect/>
          <a:stretch>
            <a:fillRect/>
          </a:stretch>
        </p:blipFill>
        <p:spPr bwMode="auto">
          <a:xfrm>
            <a:off x="0" y="5854700"/>
            <a:ext cx="9144000" cy="1030288"/>
          </a:xfrm>
          <a:prstGeom prst="rect">
            <a:avLst/>
          </a:prstGeom>
          <a:noFill/>
          <a:ln w="9525">
            <a:noFill/>
            <a:miter lim="800000"/>
            <a:headEnd/>
            <a:tailEnd/>
          </a:ln>
        </p:spPr>
      </p:pic>
      <p:sp>
        <p:nvSpPr>
          <p:cNvPr id="5124" name="Text Box 20"/>
          <p:cNvSpPr txBox="1">
            <a:spLocks noChangeArrowheads="1"/>
          </p:cNvSpPr>
          <p:nvPr/>
        </p:nvSpPr>
        <p:spPr bwMode="auto">
          <a:xfrm>
            <a:off x="539552" y="1124744"/>
            <a:ext cx="5400600" cy="5078313"/>
          </a:xfrm>
          <a:prstGeom prst="rect">
            <a:avLst/>
          </a:prstGeom>
          <a:noFill/>
          <a:ln w="9525">
            <a:noFill/>
            <a:miter lim="800000"/>
            <a:headEnd/>
            <a:tailEnd/>
          </a:ln>
        </p:spPr>
        <p:txBody>
          <a:bodyPr wrap="square">
            <a:spAutoFit/>
          </a:bodyPr>
          <a:lstStyle/>
          <a:p>
            <a:r>
              <a:rPr lang="en-GB" dirty="0">
                <a:solidFill>
                  <a:srgbClr val="002060"/>
                </a:solidFill>
                <a:latin typeface="Comic Sans MS" pitchFamily="66" charset="0"/>
              </a:rPr>
              <a:t>Deciduous trees are also known </a:t>
            </a:r>
            <a:r>
              <a:rPr lang="en-GB" dirty="0" smtClean="0">
                <a:solidFill>
                  <a:srgbClr val="002060"/>
                </a:solidFill>
                <a:latin typeface="Comic Sans MS" pitchFamily="66" charset="0"/>
              </a:rPr>
              <a:t>as </a:t>
            </a:r>
            <a:r>
              <a:rPr lang="en-GB" dirty="0" smtClean="0">
                <a:solidFill>
                  <a:srgbClr val="336600"/>
                </a:solidFill>
                <a:latin typeface="Comic Sans MS" pitchFamily="66" charset="0"/>
              </a:rPr>
              <a:t>broadleaf </a:t>
            </a:r>
            <a:r>
              <a:rPr lang="en-GB" dirty="0">
                <a:solidFill>
                  <a:srgbClr val="002060"/>
                </a:solidFill>
                <a:latin typeface="Comic Sans MS" pitchFamily="66" charset="0"/>
              </a:rPr>
              <a:t>trees for example a sycamore leaf is broad and flat</a:t>
            </a:r>
            <a:r>
              <a:rPr lang="en-GB" dirty="0" smtClean="0">
                <a:solidFill>
                  <a:srgbClr val="002060"/>
                </a:solidFill>
                <a:latin typeface="Comic Sans MS" pitchFamily="66" charset="0"/>
              </a:rPr>
              <a:t>.</a:t>
            </a:r>
          </a:p>
          <a:p>
            <a:endParaRPr lang="en-GB" dirty="0" smtClean="0">
              <a:solidFill>
                <a:srgbClr val="002060"/>
              </a:solidFill>
              <a:latin typeface="Comic Sans MS" pitchFamily="66" charset="0"/>
            </a:endParaRPr>
          </a:p>
          <a:p>
            <a:r>
              <a:rPr lang="en-GB" dirty="0" smtClean="0">
                <a:solidFill>
                  <a:srgbClr val="002060"/>
                </a:solidFill>
                <a:latin typeface="Comic Sans MS" pitchFamily="66" charset="0"/>
              </a:rPr>
              <a:t>They loose the leaves in the autumn. The leaves make a carpet of </a:t>
            </a:r>
            <a:r>
              <a:rPr lang="en-GB" dirty="0" smtClean="0">
                <a:solidFill>
                  <a:srgbClr val="336600"/>
                </a:solidFill>
                <a:latin typeface="Comic Sans MS" pitchFamily="66" charset="0"/>
              </a:rPr>
              <a:t>leaf litter </a:t>
            </a:r>
            <a:r>
              <a:rPr lang="en-GB" dirty="0" smtClean="0">
                <a:solidFill>
                  <a:srgbClr val="002060"/>
                </a:solidFill>
                <a:latin typeface="Comic Sans MS" pitchFamily="66" charset="0"/>
              </a:rPr>
              <a:t>on the woodland floor. This is a great habitat for </a:t>
            </a:r>
            <a:r>
              <a:rPr lang="en-GB" dirty="0" err="1" smtClean="0">
                <a:solidFill>
                  <a:srgbClr val="002060"/>
                </a:solidFill>
                <a:latin typeface="Comic Sans MS" pitchFamily="66" charset="0"/>
              </a:rPr>
              <a:t>minibeasts</a:t>
            </a:r>
            <a:r>
              <a:rPr lang="en-GB" dirty="0" smtClean="0">
                <a:solidFill>
                  <a:srgbClr val="002060"/>
                </a:solidFill>
                <a:latin typeface="Comic Sans MS" pitchFamily="66" charset="0"/>
              </a:rPr>
              <a:t> and small mammals.</a:t>
            </a:r>
          </a:p>
          <a:p>
            <a:endParaRPr lang="en-GB" dirty="0" smtClean="0">
              <a:solidFill>
                <a:srgbClr val="002060"/>
              </a:solidFill>
              <a:latin typeface="Comic Sans MS" pitchFamily="66" charset="0"/>
            </a:endParaRPr>
          </a:p>
          <a:p>
            <a:r>
              <a:rPr lang="en-GB" dirty="0" smtClean="0">
                <a:solidFill>
                  <a:srgbClr val="002060"/>
                </a:solidFill>
                <a:latin typeface="Comic Sans MS" pitchFamily="66" charset="0"/>
              </a:rPr>
              <a:t>Deciduous trees have </a:t>
            </a:r>
            <a:r>
              <a:rPr lang="en-GB" dirty="0" smtClean="0">
                <a:solidFill>
                  <a:srgbClr val="336600"/>
                </a:solidFill>
                <a:latin typeface="Comic Sans MS" pitchFamily="66" charset="0"/>
              </a:rPr>
              <a:t>hard wood </a:t>
            </a:r>
            <a:r>
              <a:rPr lang="en-GB" dirty="0" smtClean="0">
                <a:solidFill>
                  <a:srgbClr val="002060"/>
                </a:solidFill>
                <a:latin typeface="Comic Sans MS" pitchFamily="66" charset="0"/>
              </a:rPr>
              <a:t>which can be used for making very strong furniture.</a:t>
            </a:r>
          </a:p>
          <a:p>
            <a:endParaRPr lang="en-GB" dirty="0" smtClean="0">
              <a:solidFill>
                <a:srgbClr val="002060"/>
              </a:solidFill>
              <a:latin typeface="Comic Sans MS" pitchFamily="66" charset="0"/>
            </a:endParaRPr>
          </a:p>
          <a:p>
            <a:r>
              <a:rPr lang="en-GB" dirty="0" smtClean="0">
                <a:solidFill>
                  <a:schemeClr val="accent6">
                    <a:lumMod val="75000"/>
                  </a:schemeClr>
                </a:solidFill>
                <a:latin typeface="Comic Sans MS" pitchFamily="66" charset="0"/>
              </a:rPr>
              <a:t>They take a long time to grow.</a:t>
            </a:r>
          </a:p>
          <a:p>
            <a:endParaRPr lang="en-GB" dirty="0" smtClean="0">
              <a:solidFill>
                <a:srgbClr val="002060"/>
              </a:solidFill>
              <a:latin typeface="Comic Sans MS" pitchFamily="66" charset="0"/>
            </a:endParaRPr>
          </a:p>
          <a:p>
            <a:endParaRPr lang="en-GB" dirty="0" smtClean="0">
              <a:solidFill>
                <a:srgbClr val="002060"/>
              </a:solidFill>
              <a:latin typeface="Comic Sans MS" pitchFamily="66" charset="0"/>
            </a:endParaRPr>
          </a:p>
          <a:p>
            <a:endParaRPr lang="en-GB" dirty="0" smtClean="0">
              <a:solidFill>
                <a:srgbClr val="002060"/>
              </a:solidFill>
              <a:latin typeface="Comic Sans MS" pitchFamily="66" charset="0"/>
            </a:endParaRPr>
          </a:p>
          <a:p>
            <a:endParaRPr lang="en-GB" dirty="0" smtClean="0">
              <a:solidFill>
                <a:srgbClr val="002060"/>
              </a:solidFill>
              <a:latin typeface="Comic Sans MS" pitchFamily="66" charset="0"/>
            </a:endParaRPr>
          </a:p>
          <a:p>
            <a:endParaRPr lang="en-GB" dirty="0">
              <a:solidFill>
                <a:srgbClr val="002060"/>
              </a:solidFill>
              <a:latin typeface="Comic Sans MS" pitchFamily="66" charset="0"/>
            </a:endParaRPr>
          </a:p>
        </p:txBody>
      </p:sp>
      <p:sp>
        <p:nvSpPr>
          <p:cNvPr id="12" name="Rectangle 2"/>
          <p:cNvSpPr txBox="1">
            <a:spLocks noChangeArrowheads="1"/>
          </p:cNvSpPr>
          <p:nvPr/>
        </p:nvSpPr>
        <p:spPr bwMode="auto">
          <a:xfrm>
            <a:off x="457200" y="-9939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rgbClr val="002060"/>
                </a:solidFill>
                <a:effectLst/>
                <a:uLnTx/>
                <a:uFillTx/>
                <a:latin typeface="Comic Sans MS" pitchFamily="66" charset="0"/>
                <a:ea typeface="+mj-ea"/>
                <a:cs typeface="+mj-cs"/>
              </a:rPr>
              <a:t>Deciduous trees</a:t>
            </a:r>
          </a:p>
        </p:txBody>
      </p:sp>
      <p:sp>
        <p:nvSpPr>
          <p:cNvPr id="10" name="Rectangle 9"/>
          <p:cNvSpPr/>
          <p:nvPr/>
        </p:nvSpPr>
        <p:spPr>
          <a:xfrm>
            <a:off x="6804248" y="1268760"/>
            <a:ext cx="1657350" cy="19446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pic>
        <p:nvPicPr>
          <p:cNvPr id="13" name="Picture 12" descr="maple.jpg"/>
          <p:cNvPicPr>
            <a:picLocks noChangeAspect="1"/>
          </p:cNvPicPr>
          <p:nvPr/>
        </p:nvPicPr>
        <p:blipFill>
          <a:blip r:embed="rId4" cstate="screen"/>
          <a:stretch>
            <a:fillRect/>
          </a:stretch>
        </p:blipFill>
        <p:spPr>
          <a:xfrm>
            <a:off x="5652120" y="4149080"/>
            <a:ext cx="2400300" cy="2114550"/>
          </a:xfrm>
          <a:prstGeom prst="rect">
            <a:avLst/>
          </a:prstGeom>
        </p:spPr>
      </p:pic>
      <p:pic>
        <p:nvPicPr>
          <p:cNvPr id="14" name="Picture 13" descr="falling.jpg"/>
          <p:cNvPicPr>
            <a:picLocks noChangeAspect="1"/>
          </p:cNvPicPr>
          <p:nvPr/>
        </p:nvPicPr>
        <p:blipFill>
          <a:blip r:embed="rId5" cstate="screen"/>
          <a:stretch>
            <a:fillRect/>
          </a:stretch>
        </p:blipFill>
        <p:spPr>
          <a:xfrm>
            <a:off x="6444208" y="1268761"/>
            <a:ext cx="2105025" cy="2592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pptground.jpg"/>
          <p:cNvPicPr>
            <a:picLocks noChangeAspect="1"/>
          </p:cNvPicPr>
          <p:nvPr/>
        </p:nvPicPr>
        <p:blipFill>
          <a:blip r:embed="rId3" cstate="screen"/>
          <a:srcRect/>
          <a:stretch>
            <a:fillRect/>
          </a:stretch>
        </p:blipFill>
        <p:spPr bwMode="auto">
          <a:xfrm>
            <a:off x="0" y="5854700"/>
            <a:ext cx="9144000" cy="1030288"/>
          </a:xfrm>
          <a:prstGeom prst="rect">
            <a:avLst/>
          </a:prstGeom>
          <a:noFill/>
          <a:ln w="9525">
            <a:noFill/>
            <a:miter lim="800000"/>
            <a:headEnd/>
            <a:tailEnd/>
          </a:ln>
        </p:spPr>
      </p:pic>
      <p:sp>
        <p:nvSpPr>
          <p:cNvPr id="6148" name="Text Box 4"/>
          <p:cNvSpPr txBox="1">
            <a:spLocks noChangeArrowheads="1"/>
          </p:cNvSpPr>
          <p:nvPr/>
        </p:nvSpPr>
        <p:spPr bwMode="auto">
          <a:xfrm>
            <a:off x="539552" y="1124744"/>
            <a:ext cx="4538663" cy="4247317"/>
          </a:xfrm>
          <a:prstGeom prst="rect">
            <a:avLst/>
          </a:prstGeom>
          <a:noFill/>
          <a:ln w="9525">
            <a:noFill/>
            <a:miter lim="800000"/>
            <a:headEnd/>
            <a:tailEnd/>
          </a:ln>
        </p:spPr>
        <p:txBody>
          <a:bodyPr>
            <a:spAutoFit/>
          </a:bodyPr>
          <a:lstStyle/>
          <a:p>
            <a:r>
              <a:rPr lang="en-GB" dirty="0">
                <a:solidFill>
                  <a:schemeClr val="accent6">
                    <a:lumMod val="75000"/>
                  </a:schemeClr>
                </a:solidFill>
                <a:latin typeface="Comic Sans MS" pitchFamily="66" charset="0"/>
              </a:rPr>
              <a:t>Evergreen trees are also known as</a:t>
            </a:r>
          </a:p>
          <a:p>
            <a:r>
              <a:rPr lang="en-GB" dirty="0">
                <a:solidFill>
                  <a:srgbClr val="336600"/>
                </a:solidFill>
                <a:latin typeface="Comic Sans MS" pitchFamily="66" charset="0"/>
              </a:rPr>
              <a:t>conifers</a:t>
            </a:r>
            <a:r>
              <a:rPr lang="en-GB" dirty="0">
                <a:solidFill>
                  <a:schemeClr val="accent6">
                    <a:lumMod val="75000"/>
                  </a:schemeClr>
                </a:solidFill>
                <a:latin typeface="Comic Sans MS" pitchFamily="66" charset="0"/>
              </a:rPr>
              <a:t> because some of them produce cones</a:t>
            </a:r>
            <a:r>
              <a:rPr lang="en-GB" dirty="0" smtClean="0">
                <a:solidFill>
                  <a:schemeClr val="accent6">
                    <a:lumMod val="75000"/>
                  </a:schemeClr>
                </a:solidFill>
                <a:latin typeface="Comic Sans MS" pitchFamily="66" charset="0"/>
              </a:rPr>
              <a:t>.</a:t>
            </a:r>
          </a:p>
          <a:p>
            <a:endParaRPr lang="en-GB" dirty="0" smtClean="0">
              <a:solidFill>
                <a:schemeClr val="accent6">
                  <a:lumMod val="75000"/>
                </a:schemeClr>
              </a:solidFill>
              <a:latin typeface="Comic Sans MS" pitchFamily="66" charset="0"/>
            </a:endParaRPr>
          </a:p>
          <a:p>
            <a:r>
              <a:rPr lang="en-GB" dirty="0" smtClean="0">
                <a:solidFill>
                  <a:srgbClr val="002060"/>
                </a:solidFill>
                <a:latin typeface="Comic Sans MS" pitchFamily="66" charset="0"/>
              </a:rPr>
              <a:t>Many evergreens have </a:t>
            </a:r>
            <a:r>
              <a:rPr lang="en-GB" dirty="0" smtClean="0">
                <a:solidFill>
                  <a:srgbClr val="336600"/>
                </a:solidFill>
                <a:latin typeface="Comic Sans MS" pitchFamily="66" charset="0"/>
              </a:rPr>
              <a:t>needle </a:t>
            </a:r>
            <a:r>
              <a:rPr lang="en-GB" dirty="0" smtClean="0">
                <a:solidFill>
                  <a:srgbClr val="002060"/>
                </a:solidFill>
                <a:latin typeface="Comic Sans MS" pitchFamily="66" charset="0"/>
              </a:rPr>
              <a:t>shaped leaves, which they keep throughout the winter.</a:t>
            </a:r>
          </a:p>
          <a:p>
            <a:endParaRPr lang="en-GB" dirty="0" smtClean="0">
              <a:solidFill>
                <a:srgbClr val="002060"/>
              </a:solidFill>
              <a:latin typeface="Comic Sans MS" pitchFamily="66" charset="0"/>
            </a:endParaRPr>
          </a:p>
          <a:p>
            <a:r>
              <a:rPr lang="en-GB" dirty="0" smtClean="0">
                <a:solidFill>
                  <a:srgbClr val="336600"/>
                </a:solidFill>
                <a:latin typeface="Comic Sans MS" pitchFamily="66" charset="0"/>
              </a:rPr>
              <a:t>Holly </a:t>
            </a:r>
            <a:r>
              <a:rPr lang="en-GB" dirty="0" smtClean="0">
                <a:solidFill>
                  <a:schemeClr val="accent6">
                    <a:lumMod val="75000"/>
                  </a:schemeClr>
                </a:solidFill>
                <a:latin typeface="Comic Sans MS" pitchFamily="66" charset="0"/>
              </a:rPr>
              <a:t>is an exception, it is an evergreen tree that has a broad shaped leaf.</a:t>
            </a:r>
          </a:p>
          <a:p>
            <a:endParaRPr lang="en-GB" dirty="0" smtClean="0">
              <a:solidFill>
                <a:schemeClr val="accent6">
                  <a:lumMod val="75000"/>
                </a:schemeClr>
              </a:solidFill>
              <a:latin typeface="Comic Sans MS" pitchFamily="66" charset="0"/>
            </a:endParaRPr>
          </a:p>
          <a:p>
            <a:r>
              <a:rPr lang="en-GB" dirty="0" smtClean="0">
                <a:solidFill>
                  <a:schemeClr val="accent6">
                    <a:lumMod val="75000"/>
                  </a:schemeClr>
                </a:solidFill>
                <a:latin typeface="Comic Sans MS" pitchFamily="66" charset="0"/>
              </a:rPr>
              <a:t>Evergreen trees grow more quickly.</a:t>
            </a:r>
          </a:p>
          <a:p>
            <a:endParaRPr lang="en-GB" dirty="0" smtClean="0">
              <a:solidFill>
                <a:schemeClr val="accent6">
                  <a:lumMod val="75000"/>
                </a:schemeClr>
              </a:solidFill>
              <a:latin typeface="Comic Sans MS" pitchFamily="66" charset="0"/>
            </a:endParaRPr>
          </a:p>
          <a:p>
            <a:endParaRPr lang="en-GB" dirty="0" smtClean="0">
              <a:solidFill>
                <a:srgbClr val="002060"/>
              </a:solidFill>
              <a:latin typeface="Comic Sans MS" pitchFamily="66" charset="0"/>
            </a:endParaRPr>
          </a:p>
          <a:p>
            <a:endParaRPr lang="en-GB" dirty="0">
              <a:solidFill>
                <a:schemeClr val="accent6">
                  <a:lumMod val="75000"/>
                </a:schemeClr>
              </a:solidFill>
              <a:latin typeface="Comic Sans MS" pitchFamily="66" charset="0"/>
            </a:endParaRPr>
          </a:p>
        </p:txBody>
      </p:sp>
      <p:sp>
        <p:nvSpPr>
          <p:cNvPr id="6152" name="Text Box 17"/>
          <p:cNvSpPr txBox="1">
            <a:spLocks noChangeArrowheads="1"/>
          </p:cNvSpPr>
          <p:nvPr/>
        </p:nvSpPr>
        <p:spPr bwMode="auto">
          <a:xfrm>
            <a:off x="7451725" y="1557338"/>
            <a:ext cx="1439863" cy="336550"/>
          </a:xfrm>
          <a:prstGeom prst="rect">
            <a:avLst/>
          </a:prstGeom>
          <a:noFill/>
          <a:ln w="9525">
            <a:noFill/>
            <a:miter lim="800000"/>
            <a:headEnd/>
            <a:tailEnd/>
          </a:ln>
        </p:spPr>
        <p:txBody>
          <a:bodyPr>
            <a:spAutoFit/>
          </a:bodyPr>
          <a:lstStyle/>
          <a:p>
            <a:pPr algn="ctr">
              <a:spcBef>
                <a:spcPct val="50000"/>
              </a:spcBef>
            </a:pPr>
            <a:r>
              <a:rPr lang="en-GB" sz="1600">
                <a:latin typeface="Comic Sans MS" pitchFamily="66" charset="0"/>
              </a:rPr>
              <a:t>Pine cone</a:t>
            </a:r>
            <a:endParaRPr lang="en-US" sz="1600">
              <a:latin typeface="Comic Sans MS" pitchFamily="66" charset="0"/>
            </a:endParaRPr>
          </a:p>
        </p:txBody>
      </p:sp>
      <p:sp>
        <p:nvSpPr>
          <p:cNvPr id="6153" name="Text Box 18"/>
          <p:cNvSpPr txBox="1">
            <a:spLocks noChangeArrowheads="1"/>
          </p:cNvSpPr>
          <p:nvPr/>
        </p:nvSpPr>
        <p:spPr bwMode="auto">
          <a:xfrm>
            <a:off x="7451725" y="3141663"/>
            <a:ext cx="1439863" cy="581025"/>
          </a:xfrm>
          <a:prstGeom prst="rect">
            <a:avLst/>
          </a:prstGeom>
          <a:noFill/>
          <a:ln w="9525">
            <a:noFill/>
            <a:miter lim="800000"/>
            <a:headEnd/>
            <a:tailEnd/>
          </a:ln>
        </p:spPr>
        <p:txBody>
          <a:bodyPr>
            <a:spAutoFit/>
          </a:bodyPr>
          <a:lstStyle/>
          <a:p>
            <a:pPr algn="ctr">
              <a:spcBef>
                <a:spcPct val="50000"/>
              </a:spcBef>
            </a:pPr>
            <a:r>
              <a:rPr lang="en-GB" sz="1600">
                <a:latin typeface="Comic Sans MS" pitchFamily="66" charset="0"/>
              </a:rPr>
              <a:t>Needle leaves</a:t>
            </a:r>
            <a:endParaRPr lang="en-US" sz="1600">
              <a:latin typeface="Comic Sans MS" pitchFamily="66" charset="0"/>
            </a:endParaRPr>
          </a:p>
        </p:txBody>
      </p:sp>
      <p:pic>
        <p:nvPicPr>
          <p:cNvPr id="2" name="Picture 20" descr="MPj04017750000[1]"/>
          <p:cNvPicPr>
            <a:picLocks noChangeAspect="1" noChangeArrowheads="1"/>
          </p:cNvPicPr>
          <p:nvPr/>
        </p:nvPicPr>
        <p:blipFill>
          <a:blip r:embed="rId4" cstate="screen"/>
          <a:srcRect/>
          <a:stretch>
            <a:fillRect/>
          </a:stretch>
        </p:blipFill>
        <p:spPr bwMode="auto">
          <a:xfrm>
            <a:off x="5724525" y="1700213"/>
            <a:ext cx="1497013" cy="1873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156" name="Line 21"/>
          <p:cNvSpPr>
            <a:spLocks noChangeShapeType="1"/>
          </p:cNvSpPr>
          <p:nvPr/>
        </p:nvSpPr>
        <p:spPr bwMode="auto">
          <a:xfrm flipH="1">
            <a:off x="6516688" y="1773238"/>
            <a:ext cx="1150937" cy="720725"/>
          </a:xfrm>
          <a:prstGeom prst="line">
            <a:avLst/>
          </a:prstGeom>
          <a:noFill/>
          <a:ln w="25400">
            <a:solidFill>
              <a:srgbClr val="00FF00"/>
            </a:solidFill>
            <a:round/>
            <a:headEnd/>
            <a:tailEnd type="triangle" w="med" len="med"/>
          </a:ln>
        </p:spPr>
        <p:txBody>
          <a:bodyPr/>
          <a:lstStyle/>
          <a:p>
            <a:endParaRPr lang="en-GB"/>
          </a:p>
        </p:txBody>
      </p:sp>
      <p:sp>
        <p:nvSpPr>
          <p:cNvPr id="6157" name="Line 22"/>
          <p:cNvSpPr>
            <a:spLocks noChangeShapeType="1"/>
          </p:cNvSpPr>
          <p:nvPr/>
        </p:nvSpPr>
        <p:spPr bwMode="auto">
          <a:xfrm flipH="1" flipV="1">
            <a:off x="6084888" y="3284538"/>
            <a:ext cx="1655762" cy="144462"/>
          </a:xfrm>
          <a:prstGeom prst="line">
            <a:avLst/>
          </a:prstGeom>
          <a:noFill/>
          <a:ln w="25400">
            <a:solidFill>
              <a:srgbClr val="00FF00"/>
            </a:solidFill>
            <a:round/>
            <a:headEnd/>
            <a:tailEnd type="triangle" w="med" len="med"/>
          </a:ln>
        </p:spPr>
        <p:txBody>
          <a:bodyPr/>
          <a:lstStyle/>
          <a:p>
            <a:endParaRPr lang="en-GB"/>
          </a:p>
        </p:txBody>
      </p:sp>
      <p:sp>
        <p:nvSpPr>
          <p:cNvPr id="14" name="Rectangle 2"/>
          <p:cNvSpPr txBox="1">
            <a:spLocks noChangeArrowheads="1"/>
          </p:cNvSpPr>
          <p:nvPr/>
        </p:nvSpPr>
        <p:spPr bwMode="auto">
          <a:xfrm>
            <a:off x="457200" y="-9939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rgbClr val="002060"/>
                </a:solidFill>
                <a:effectLst/>
                <a:uLnTx/>
                <a:uFillTx/>
                <a:latin typeface="Comic Sans MS" pitchFamily="66" charset="0"/>
                <a:ea typeface="+mj-ea"/>
                <a:cs typeface="+mj-cs"/>
              </a:rPr>
              <a:t>Evergreen</a:t>
            </a:r>
            <a:r>
              <a:rPr kumimoji="0" lang="en-GB" sz="3200" b="0" i="0" u="none" strike="noStrike" kern="0" cap="none" spc="0" normalizeH="0" noProof="0" dirty="0" smtClean="0">
                <a:ln>
                  <a:noFill/>
                </a:ln>
                <a:solidFill>
                  <a:srgbClr val="002060"/>
                </a:solidFill>
                <a:effectLst/>
                <a:uLnTx/>
                <a:uFillTx/>
                <a:latin typeface="Comic Sans MS" pitchFamily="66" charset="0"/>
                <a:ea typeface="+mj-ea"/>
                <a:cs typeface="+mj-cs"/>
              </a:rPr>
              <a:t> trees</a:t>
            </a:r>
            <a:endParaRPr kumimoji="0" lang="en-GB" sz="3200" b="0" i="0" u="none" strike="noStrike" kern="0" cap="none" spc="0" normalizeH="0" baseline="0" noProof="0" dirty="0" smtClean="0">
              <a:ln>
                <a:noFill/>
              </a:ln>
              <a:solidFill>
                <a:srgbClr val="002060"/>
              </a:solidFill>
              <a:effectLst/>
              <a:uLnTx/>
              <a:uFillTx/>
              <a:latin typeface="Comic Sans MS" pitchFamily="66" charset="0"/>
              <a:ea typeface="+mj-ea"/>
              <a:cs typeface="+mj-cs"/>
            </a:endParaRPr>
          </a:p>
        </p:txBody>
      </p:sp>
      <p:pic>
        <p:nvPicPr>
          <p:cNvPr id="15" name="Picture 14" descr="holly.gif"/>
          <p:cNvPicPr>
            <a:picLocks noChangeAspect="1"/>
          </p:cNvPicPr>
          <p:nvPr/>
        </p:nvPicPr>
        <p:blipFill>
          <a:blip r:embed="rId5" cstate="screen"/>
          <a:stretch>
            <a:fillRect/>
          </a:stretch>
        </p:blipFill>
        <p:spPr>
          <a:xfrm>
            <a:off x="6444208" y="3933056"/>
            <a:ext cx="2105025" cy="1962150"/>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539552" y="1125538"/>
            <a:ext cx="5051053" cy="5327798"/>
          </a:xfrm>
        </p:spPr>
        <p:txBody>
          <a:bodyPr/>
          <a:lstStyle/>
          <a:p>
            <a:pPr marL="0" indent="0" eaLnBrk="1" hangingPunct="1">
              <a:lnSpc>
                <a:spcPct val="80000"/>
              </a:lnSpc>
              <a:buNone/>
            </a:pPr>
            <a:r>
              <a:rPr lang="en-GB" sz="1600" dirty="0" smtClean="0">
                <a:solidFill>
                  <a:srgbClr val="336600"/>
                </a:solidFill>
                <a:latin typeface="Comic Sans MS" pitchFamily="66" charset="0"/>
              </a:rPr>
              <a:t>Seeds: </a:t>
            </a:r>
            <a:r>
              <a:rPr lang="en-GB" sz="1600" dirty="0" smtClean="0">
                <a:solidFill>
                  <a:srgbClr val="002060"/>
                </a:solidFill>
                <a:latin typeface="Comic Sans MS" pitchFamily="66" charset="0"/>
              </a:rPr>
              <a:t>Acorns</a:t>
            </a:r>
          </a:p>
          <a:p>
            <a:pPr marL="0" indent="0" eaLnBrk="1" hangingPunct="1">
              <a:lnSpc>
                <a:spcPct val="80000"/>
              </a:lnSpc>
              <a:buNone/>
            </a:pPr>
            <a:endParaRPr lang="en-GB" sz="1600" dirty="0" smtClean="0">
              <a:solidFill>
                <a:srgbClr val="002060"/>
              </a:solidFill>
              <a:latin typeface="Comic Sans MS" pitchFamily="66" charset="0"/>
            </a:endParaRPr>
          </a:p>
          <a:p>
            <a:pPr marL="0" indent="0" eaLnBrk="1" hangingPunct="1">
              <a:lnSpc>
                <a:spcPct val="80000"/>
              </a:lnSpc>
              <a:buNone/>
            </a:pPr>
            <a:r>
              <a:rPr lang="en-GB" sz="1600" dirty="0" smtClean="0">
                <a:solidFill>
                  <a:srgbClr val="002060"/>
                </a:solidFill>
                <a:latin typeface="Comic Sans MS" pitchFamily="66" charset="0"/>
              </a:rPr>
              <a:t>Oaks are very common in Lagan Valley Regional Park, in fact, Belvoir Park Forest is home to the oldest oak tree in Ireland which dates back to 1642!</a:t>
            </a:r>
          </a:p>
          <a:p>
            <a:pPr marL="0" indent="0" eaLnBrk="1" hangingPunct="1">
              <a:lnSpc>
                <a:spcPct val="80000"/>
              </a:lnSpc>
              <a:buNone/>
            </a:pPr>
            <a:endParaRPr lang="en-GB" sz="1600" dirty="0" smtClean="0">
              <a:solidFill>
                <a:srgbClr val="002060"/>
              </a:solidFill>
              <a:latin typeface="Comic Sans MS" pitchFamily="66" charset="0"/>
            </a:endParaRPr>
          </a:p>
          <a:p>
            <a:pPr marL="0" indent="0" eaLnBrk="1" hangingPunct="1">
              <a:lnSpc>
                <a:spcPct val="80000"/>
              </a:lnSpc>
              <a:buNone/>
            </a:pPr>
            <a:r>
              <a:rPr lang="en-GB" sz="1600" dirty="0" smtClean="0">
                <a:solidFill>
                  <a:srgbClr val="002060"/>
                </a:solidFill>
                <a:latin typeface="Comic Sans MS" pitchFamily="66" charset="0"/>
              </a:rPr>
              <a:t>Oaks can provide a home for more wildlife than any other Irish tree. </a:t>
            </a:r>
          </a:p>
          <a:p>
            <a:pPr marL="0" indent="0" eaLnBrk="1" hangingPunct="1">
              <a:lnSpc>
                <a:spcPct val="80000"/>
              </a:lnSpc>
              <a:buNone/>
            </a:pPr>
            <a:endParaRPr lang="en-GB" sz="1600" dirty="0" smtClean="0">
              <a:solidFill>
                <a:srgbClr val="002060"/>
              </a:solidFill>
              <a:latin typeface="Comic Sans MS" pitchFamily="66" charset="0"/>
            </a:endParaRPr>
          </a:p>
          <a:p>
            <a:pPr marL="0" indent="0" eaLnBrk="1" hangingPunct="1">
              <a:lnSpc>
                <a:spcPct val="80000"/>
              </a:lnSpc>
              <a:buNone/>
            </a:pPr>
            <a:r>
              <a:rPr lang="en-GB" sz="1600" dirty="0" smtClean="0">
                <a:solidFill>
                  <a:srgbClr val="002060"/>
                </a:solidFill>
                <a:latin typeface="Comic Sans MS" pitchFamily="66" charset="0"/>
              </a:rPr>
              <a:t>They have lobed leaves and rough bark. You can identify them in winter by their brown buds.</a:t>
            </a:r>
          </a:p>
          <a:p>
            <a:pPr marL="0" indent="0" eaLnBrk="1" hangingPunct="1">
              <a:lnSpc>
                <a:spcPct val="80000"/>
              </a:lnSpc>
              <a:buNone/>
            </a:pPr>
            <a:endParaRPr lang="en-GB" sz="1600" dirty="0" smtClean="0">
              <a:solidFill>
                <a:srgbClr val="002060"/>
              </a:solidFill>
              <a:latin typeface="Comic Sans MS" pitchFamily="66" charset="0"/>
            </a:endParaRPr>
          </a:p>
          <a:p>
            <a:pPr marL="0" indent="0" eaLnBrk="1" hangingPunct="1">
              <a:lnSpc>
                <a:spcPct val="80000"/>
              </a:lnSpc>
              <a:buNone/>
            </a:pPr>
            <a:r>
              <a:rPr lang="en-GB" sz="1600" dirty="0" smtClean="0">
                <a:solidFill>
                  <a:srgbClr val="336600"/>
                </a:solidFill>
                <a:latin typeface="Comic Sans MS" pitchFamily="66" charset="0"/>
              </a:rPr>
              <a:t>Stories: </a:t>
            </a:r>
          </a:p>
          <a:p>
            <a:pPr marL="0" indent="0" eaLnBrk="1" hangingPunct="1">
              <a:lnSpc>
                <a:spcPct val="80000"/>
              </a:lnSpc>
              <a:buNone/>
            </a:pPr>
            <a:r>
              <a:rPr lang="en-GB" sz="1600" dirty="0" smtClean="0">
                <a:solidFill>
                  <a:srgbClr val="002060"/>
                </a:solidFill>
                <a:latin typeface="Comic Sans MS" pitchFamily="66" charset="0"/>
              </a:rPr>
              <a:t>Known as the ‘King of the trees’, oaks are a symbol of strength. In the past acorns were often used for fattening pigs. </a:t>
            </a:r>
          </a:p>
          <a:p>
            <a:pPr marL="0" indent="0" eaLnBrk="1" hangingPunct="1">
              <a:lnSpc>
                <a:spcPct val="80000"/>
              </a:lnSpc>
              <a:buNone/>
            </a:pPr>
            <a:endParaRPr lang="en-GB" sz="1600" dirty="0" smtClean="0">
              <a:solidFill>
                <a:srgbClr val="002060"/>
              </a:solidFill>
              <a:latin typeface="Comic Sans MS" pitchFamily="66" charset="0"/>
            </a:endParaRPr>
          </a:p>
          <a:p>
            <a:pPr marL="0" indent="0" eaLnBrk="1" hangingPunct="1">
              <a:lnSpc>
                <a:spcPct val="80000"/>
              </a:lnSpc>
              <a:buNone/>
            </a:pPr>
            <a:r>
              <a:rPr lang="en-GB" sz="1600" dirty="0" smtClean="0">
                <a:solidFill>
                  <a:srgbClr val="336600"/>
                </a:solidFill>
                <a:latin typeface="Comic Sans MS" pitchFamily="66" charset="0"/>
              </a:rPr>
              <a:t>Uses: </a:t>
            </a:r>
          </a:p>
          <a:p>
            <a:pPr marL="0" indent="0" eaLnBrk="1" hangingPunct="1">
              <a:lnSpc>
                <a:spcPct val="80000"/>
              </a:lnSpc>
              <a:buNone/>
            </a:pPr>
            <a:r>
              <a:rPr lang="en-GB" sz="1600" dirty="0" smtClean="0">
                <a:solidFill>
                  <a:srgbClr val="002060"/>
                </a:solidFill>
                <a:latin typeface="Comic Sans MS" pitchFamily="66" charset="0"/>
              </a:rPr>
              <a:t>Oak were used to make ships. They are now used to make furniture.</a:t>
            </a:r>
            <a:endParaRPr lang="en-US" sz="1600" dirty="0" smtClean="0">
              <a:solidFill>
                <a:srgbClr val="002060"/>
              </a:solidFill>
              <a:latin typeface="Comic Sans MS" pitchFamily="66" charset="0"/>
            </a:endParaRPr>
          </a:p>
        </p:txBody>
      </p:sp>
      <p:pic>
        <p:nvPicPr>
          <p:cNvPr id="7172" name="Picture 4" descr="File:Quercus robur.jpg"/>
          <p:cNvPicPr>
            <a:picLocks noChangeAspect="1" noChangeArrowheads="1"/>
          </p:cNvPicPr>
          <p:nvPr/>
        </p:nvPicPr>
        <p:blipFill>
          <a:blip r:embed="rId3" cstate="screen"/>
          <a:srcRect/>
          <a:stretch>
            <a:fillRect/>
          </a:stretch>
        </p:blipFill>
        <p:spPr bwMode="auto">
          <a:xfrm>
            <a:off x="5796136" y="1268760"/>
            <a:ext cx="2746375" cy="3673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173" name="Picture 4" descr="pptground.jpg"/>
          <p:cNvPicPr>
            <a:picLocks noChangeAspect="1"/>
          </p:cNvPicPr>
          <p:nvPr/>
        </p:nvPicPr>
        <p:blipFill>
          <a:blip r:embed="rId4" cstate="screen"/>
          <a:srcRect/>
          <a:stretch>
            <a:fillRect/>
          </a:stretch>
        </p:blipFill>
        <p:spPr bwMode="auto">
          <a:xfrm>
            <a:off x="0" y="5854700"/>
            <a:ext cx="9144000" cy="1030288"/>
          </a:xfrm>
          <a:prstGeom prst="rect">
            <a:avLst/>
          </a:prstGeom>
          <a:noFill/>
          <a:ln w="9525">
            <a:noFill/>
            <a:miter lim="800000"/>
            <a:headEnd/>
            <a:tailEnd/>
          </a:ln>
        </p:spPr>
      </p:pic>
      <p:sp>
        <p:nvSpPr>
          <p:cNvPr id="7" name="Rectangle 2"/>
          <p:cNvSpPr txBox="1">
            <a:spLocks noChangeArrowheads="1"/>
          </p:cNvSpPr>
          <p:nvPr/>
        </p:nvSpPr>
        <p:spPr bwMode="auto">
          <a:xfrm>
            <a:off x="457200" y="-9939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rgbClr val="002060"/>
                </a:solidFill>
                <a:effectLst/>
                <a:uLnTx/>
                <a:uFillTx/>
                <a:latin typeface="Comic Sans MS" pitchFamily="66" charset="0"/>
                <a:ea typeface="+mj-ea"/>
                <a:cs typeface="+mj-cs"/>
              </a:rPr>
              <a:t>Common Oak</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pptground.jpg"/>
          <p:cNvPicPr>
            <a:picLocks noChangeAspect="1"/>
          </p:cNvPicPr>
          <p:nvPr/>
        </p:nvPicPr>
        <p:blipFill>
          <a:blip r:embed="rId3" cstate="screen"/>
          <a:srcRect/>
          <a:stretch>
            <a:fillRect/>
          </a:stretch>
        </p:blipFill>
        <p:spPr bwMode="auto">
          <a:xfrm>
            <a:off x="0" y="5854700"/>
            <a:ext cx="9144000" cy="1030288"/>
          </a:xfrm>
          <a:prstGeom prst="rect">
            <a:avLst/>
          </a:prstGeom>
          <a:noFill/>
          <a:ln w="9525">
            <a:noFill/>
            <a:miter lim="800000"/>
            <a:headEnd/>
            <a:tailEnd/>
          </a:ln>
        </p:spPr>
      </p:pic>
      <p:sp>
        <p:nvSpPr>
          <p:cNvPr id="8196" name="Rectangle 3"/>
          <p:cNvSpPr>
            <a:spLocks noGrp="1" noChangeArrowheads="1"/>
          </p:cNvSpPr>
          <p:nvPr>
            <p:ph type="body" idx="1"/>
          </p:nvPr>
        </p:nvSpPr>
        <p:spPr>
          <a:xfrm>
            <a:off x="528612" y="1123950"/>
            <a:ext cx="5483548" cy="4393282"/>
          </a:xfrm>
        </p:spPr>
        <p:txBody>
          <a:bodyPr/>
          <a:lstStyle/>
          <a:p>
            <a:pPr marL="0" indent="0" eaLnBrk="1" hangingPunct="1">
              <a:lnSpc>
                <a:spcPct val="80000"/>
              </a:lnSpc>
              <a:buNone/>
            </a:pPr>
            <a:r>
              <a:rPr lang="en-GB" sz="1600" dirty="0" smtClean="0">
                <a:solidFill>
                  <a:srgbClr val="336600"/>
                </a:solidFill>
                <a:latin typeface="Comic Sans MS" pitchFamily="66" charset="0"/>
              </a:rPr>
              <a:t>Seeds: </a:t>
            </a:r>
            <a:r>
              <a:rPr lang="en-GB" sz="1600" dirty="0" smtClean="0">
                <a:solidFill>
                  <a:srgbClr val="002060"/>
                </a:solidFill>
                <a:latin typeface="Comic Sans MS" pitchFamily="66" charset="0"/>
              </a:rPr>
              <a:t>Winged keys</a:t>
            </a:r>
          </a:p>
          <a:p>
            <a:pPr marL="0" indent="0" eaLnBrk="1" hangingPunct="1">
              <a:lnSpc>
                <a:spcPct val="80000"/>
              </a:lnSpc>
              <a:buNone/>
            </a:pPr>
            <a:endParaRPr lang="en-GB" sz="1600" dirty="0" smtClean="0">
              <a:solidFill>
                <a:srgbClr val="002060"/>
              </a:solidFill>
              <a:latin typeface="Comic Sans MS" pitchFamily="66" charset="0"/>
            </a:endParaRPr>
          </a:p>
          <a:p>
            <a:pPr marL="0" indent="0" eaLnBrk="1" hangingPunct="1">
              <a:lnSpc>
                <a:spcPct val="80000"/>
              </a:lnSpc>
              <a:buNone/>
            </a:pPr>
            <a:r>
              <a:rPr lang="en-GB" sz="1600" dirty="0" smtClean="0">
                <a:solidFill>
                  <a:srgbClr val="002060"/>
                </a:solidFill>
                <a:latin typeface="Comic Sans MS" pitchFamily="66" charset="0"/>
              </a:rPr>
              <a:t>Ash is a deciduous tree. It has a leaf that is made up of </a:t>
            </a:r>
          </a:p>
          <a:p>
            <a:pPr marL="0" indent="0" eaLnBrk="1" hangingPunct="1">
              <a:lnSpc>
                <a:spcPct val="80000"/>
              </a:lnSpc>
              <a:buNone/>
            </a:pPr>
            <a:r>
              <a:rPr lang="en-GB" sz="1600" dirty="0" smtClean="0">
                <a:solidFill>
                  <a:srgbClr val="002060"/>
                </a:solidFill>
                <a:latin typeface="Comic Sans MS" pitchFamily="66" charset="0"/>
              </a:rPr>
              <a:t>6 – 12 leaflets. The leaflets are oval shaped with a toothed edge.  It has smooth bark and is easy to spot in winter because it has  black buds.</a:t>
            </a:r>
          </a:p>
          <a:p>
            <a:pPr marL="0" indent="0" eaLnBrk="1" hangingPunct="1">
              <a:lnSpc>
                <a:spcPct val="80000"/>
              </a:lnSpc>
              <a:buNone/>
            </a:pPr>
            <a:endParaRPr lang="en-GB" sz="1600" dirty="0" smtClean="0">
              <a:solidFill>
                <a:srgbClr val="002060"/>
              </a:solidFill>
              <a:latin typeface="Comic Sans MS" pitchFamily="66" charset="0"/>
            </a:endParaRPr>
          </a:p>
          <a:p>
            <a:pPr marL="0" indent="0" eaLnBrk="1" hangingPunct="1">
              <a:lnSpc>
                <a:spcPct val="80000"/>
              </a:lnSpc>
              <a:buNone/>
            </a:pPr>
            <a:r>
              <a:rPr lang="en-GB" sz="1600" dirty="0" smtClean="0">
                <a:solidFill>
                  <a:srgbClr val="336600"/>
                </a:solidFill>
                <a:latin typeface="Comic Sans MS" pitchFamily="66" charset="0"/>
              </a:rPr>
              <a:t>Stories: </a:t>
            </a:r>
          </a:p>
          <a:p>
            <a:pPr marL="0" indent="0" eaLnBrk="1" hangingPunct="1">
              <a:lnSpc>
                <a:spcPct val="80000"/>
              </a:lnSpc>
              <a:buNone/>
            </a:pPr>
            <a:r>
              <a:rPr lang="en-GB" sz="1600" dirty="0" smtClean="0">
                <a:solidFill>
                  <a:srgbClr val="002060"/>
                </a:solidFill>
                <a:latin typeface="Comic Sans MS" pitchFamily="66" charset="0"/>
              </a:rPr>
              <a:t>People used to believe the opening of the buds could predict the weather: if oak buds were seen to open first, the summer would be dry, while if the ash buds opened first, the weather would be wet. </a:t>
            </a:r>
          </a:p>
          <a:p>
            <a:pPr marL="0" indent="0" eaLnBrk="1" hangingPunct="1">
              <a:lnSpc>
                <a:spcPct val="80000"/>
              </a:lnSpc>
              <a:buNone/>
            </a:pPr>
            <a:endParaRPr lang="en-GB" sz="1600" i="1" dirty="0" smtClean="0">
              <a:solidFill>
                <a:srgbClr val="002060"/>
              </a:solidFill>
              <a:latin typeface="Comic Sans MS" pitchFamily="66" charset="0"/>
            </a:endParaRPr>
          </a:p>
          <a:p>
            <a:pPr marL="0" indent="0" algn="ctr" eaLnBrk="1" hangingPunct="1">
              <a:lnSpc>
                <a:spcPct val="80000"/>
              </a:lnSpc>
              <a:buNone/>
            </a:pPr>
            <a:r>
              <a:rPr lang="en-GB" sz="1600" i="1" dirty="0" smtClean="0">
                <a:solidFill>
                  <a:srgbClr val="336600"/>
                </a:solidFill>
                <a:latin typeface="Comic Sans MS" pitchFamily="66" charset="0"/>
              </a:rPr>
              <a:t>If the oak before the ash, then we’ll only have a splash.</a:t>
            </a:r>
          </a:p>
          <a:p>
            <a:pPr marL="0" indent="0" algn="ctr" eaLnBrk="1" hangingPunct="1">
              <a:lnSpc>
                <a:spcPct val="80000"/>
              </a:lnSpc>
              <a:buNone/>
            </a:pPr>
            <a:r>
              <a:rPr lang="en-GB" sz="1600" i="1" dirty="0" smtClean="0">
                <a:solidFill>
                  <a:srgbClr val="336600"/>
                </a:solidFill>
                <a:latin typeface="Comic Sans MS" pitchFamily="66" charset="0"/>
              </a:rPr>
              <a:t>If the ash before the oak, then we’ll surely have a soak!</a:t>
            </a:r>
          </a:p>
          <a:p>
            <a:pPr marL="0" indent="0" eaLnBrk="1" hangingPunct="1">
              <a:lnSpc>
                <a:spcPct val="80000"/>
              </a:lnSpc>
              <a:buNone/>
            </a:pPr>
            <a:endParaRPr lang="en-GB" sz="1600" dirty="0" smtClean="0">
              <a:solidFill>
                <a:srgbClr val="002060"/>
              </a:solidFill>
              <a:latin typeface="Comic Sans MS" pitchFamily="66" charset="0"/>
            </a:endParaRPr>
          </a:p>
          <a:p>
            <a:pPr marL="0" indent="0" eaLnBrk="1" hangingPunct="1">
              <a:lnSpc>
                <a:spcPct val="80000"/>
              </a:lnSpc>
              <a:buNone/>
            </a:pPr>
            <a:r>
              <a:rPr lang="en-GB" sz="1600" dirty="0" smtClean="0">
                <a:solidFill>
                  <a:srgbClr val="336600"/>
                </a:solidFill>
                <a:latin typeface="Comic Sans MS" pitchFamily="66" charset="0"/>
              </a:rPr>
              <a:t>Uses: </a:t>
            </a:r>
          </a:p>
          <a:p>
            <a:pPr marL="0" indent="0" eaLnBrk="1" hangingPunct="1">
              <a:lnSpc>
                <a:spcPct val="80000"/>
              </a:lnSpc>
              <a:buNone/>
            </a:pPr>
            <a:r>
              <a:rPr lang="en-GB" sz="1600" dirty="0" smtClean="0">
                <a:solidFill>
                  <a:srgbClr val="002060"/>
                </a:solidFill>
                <a:latin typeface="Comic Sans MS" pitchFamily="66" charset="0"/>
              </a:rPr>
              <a:t>Used for making </a:t>
            </a:r>
            <a:r>
              <a:rPr lang="en-GB" sz="1600" dirty="0" err="1" smtClean="0">
                <a:solidFill>
                  <a:srgbClr val="002060"/>
                </a:solidFill>
                <a:latin typeface="Comic Sans MS" pitchFamily="66" charset="0"/>
              </a:rPr>
              <a:t>hurley</a:t>
            </a:r>
            <a:r>
              <a:rPr lang="en-GB" sz="1600" dirty="0" smtClean="0">
                <a:solidFill>
                  <a:srgbClr val="002060"/>
                </a:solidFill>
                <a:latin typeface="Comic Sans MS" pitchFamily="66" charset="0"/>
              </a:rPr>
              <a:t> and hockey sticks, tool handles and longbows.</a:t>
            </a:r>
            <a:endParaRPr lang="en-US" sz="1600" dirty="0" smtClean="0">
              <a:solidFill>
                <a:srgbClr val="002060"/>
              </a:solidFill>
              <a:latin typeface="Comic Sans MS" pitchFamily="66" charset="0"/>
            </a:endParaRPr>
          </a:p>
        </p:txBody>
      </p:sp>
      <p:pic>
        <p:nvPicPr>
          <p:cNvPr id="2" name="Picture 4" descr="EurAshSeeds"/>
          <p:cNvPicPr>
            <a:picLocks noChangeAspect="1" noChangeArrowheads="1"/>
          </p:cNvPicPr>
          <p:nvPr/>
        </p:nvPicPr>
        <p:blipFill>
          <a:blip r:embed="rId4" cstate="screen"/>
          <a:srcRect/>
          <a:stretch>
            <a:fillRect/>
          </a:stretch>
        </p:blipFill>
        <p:spPr bwMode="auto">
          <a:xfrm>
            <a:off x="7237164" y="2852936"/>
            <a:ext cx="1511300" cy="1219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197" name="Picture 6" descr="Ash%20bud"/>
          <p:cNvPicPr>
            <a:picLocks noChangeAspect="1" noChangeArrowheads="1"/>
          </p:cNvPicPr>
          <p:nvPr/>
        </p:nvPicPr>
        <p:blipFill>
          <a:blip r:embed="rId5" cstate="screen"/>
          <a:srcRect/>
          <a:stretch>
            <a:fillRect/>
          </a:stretch>
        </p:blipFill>
        <p:spPr bwMode="auto">
          <a:xfrm>
            <a:off x="7164288" y="4581128"/>
            <a:ext cx="1651000" cy="124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199" name="Text Box 7"/>
          <p:cNvSpPr txBox="1">
            <a:spLocks noChangeArrowheads="1"/>
          </p:cNvSpPr>
          <p:nvPr/>
        </p:nvSpPr>
        <p:spPr bwMode="auto">
          <a:xfrm>
            <a:off x="7668071" y="4149080"/>
            <a:ext cx="1368425" cy="336550"/>
          </a:xfrm>
          <a:prstGeom prst="rect">
            <a:avLst/>
          </a:prstGeom>
          <a:noFill/>
          <a:ln w="9525">
            <a:noFill/>
            <a:miter lim="800000"/>
            <a:headEnd/>
            <a:tailEnd/>
          </a:ln>
        </p:spPr>
        <p:txBody>
          <a:bodyPr>
            <a:spAutoFit/>
          </a:bodyPr>
          <a:lstStyle/>
          <a:p>
            <a:pPr algn="ctr">
              <a:spcBef>
                <a:spcPct val="50000"/>
              </a:spcBef>
            </a:pPr>
            <a:r>
              <a:rPr lang="en-GB" sz="1600" dirty="0">
                <a:solidFill>
                  <a:srgbClr val="336600"/>
                </a:solidFill>
                <a:latin typeface="Comic Sans MS" pitchFamily="66" charset="0"/>
              </a:rPr>
              <a:t>Ash keys</a:t>
            </a:r>
            <a:endParaRPr lang="en-US" sz="1600" dirty="0">
              <a:solidFill>
                <a:srgbClr val="336600"/>
              </a:solidFill>
              <a:latin typeface="Comic Sans MS" pitchFamily="66" charset="0"/>
            </a:endParaRPr>
          </a:p>
        </p:txBody>
      </p:sp>
      <p:sp>
        <p:nvSpPr>
          <p:cNvPr id="8200" name="Text Box 8"/>
          <p:cNvSpPr txBox="1">
            <a:spLocks noChangeArrowheads="1"/>
          </p:cNvSpPr>
          <p:nvPr/>
        </p:nvSpPr>
        <p:spPr bwMode="auto">
          <a:xfrm>
            <a:off x="7668071" y="2492896"/>
            <a:ext cx="1368425" cy="336550"/>
          </a:xfrm>
          <a:prstGeom prst="rect">
            <a:avLst/>
          </a:prstGeom>
          <a:noFill/>
          <a:ln w="9525">
            <a:noFill/>
            <a:miter lim="800000"/>
            <a:headEnd/>
            <a:tailEnd/>
          </a:ln>
        </p:spPr>
        <p:txBody>
          <a:bodyPr>
            <a:spAutoFit/>
          </a:bodyPr>
          <a:lstStyle/>
          <a:p>
            <a:pPr algn="ctr">
              <a:spcBef>
                <a:spcPct val="50000"/>
              </a:spcBef>
            </a:pPr>
            <a:r>
              <a:rPr lang="en-GB" sz="1600" dirty="0">
                <a:solidFill>
                  <a:srgbClr val="336600"/>
                </a:solidFill>
                <a:latin typeface="Comic Sans MS" pitchFamily="66" charset="0"/>
              </a:rPr>
              <a:t>Ash leaf</a:t>
            </a:r>
            <a:endParaRPr lang="en-US" sz="1600" dirty="0">
              <a:solidFill>
                <a:srgbClr val="336600"/>
              </a:solidFill>
              <a:latin typeface="Comic Sans MS" pitchFamily="66" charset="0"/>
            </a:endParaRPr>
          </a:p>
        </p:txBody>
      </p:sp>
      <p:sp>
        <p:nvSpPr>
          <p:cNvPr id="8201" name="Text Box 9"/>
          <p:cNvSpPr txBox="1">
            <a:spLocks noChangeArrowheads="1"/>
          </p:cNvSpPr>
          <p:nvPr/>
        </p:nvSpPr>
        <p:spPr bwMode="auto">
          <a:xfrm>
            <a:off x="7740079" y="5877272"/>
            <a:ext cx="1368425" cy="336550"/>
          </a:xfrm>
          <a:prstGeom prst="rect">
            <a:avLst/>
          </a:prstGeom>
          <a:noFill/>
          <a:ln w="9525">
            <a:noFill/>
            <a:miter lim="800000"/>
            <a:headEnd/>
            <a:tailEnd/>
          </a:ln>
        </p:spPr>
        <p:txBody>
          <a:bodyPr>
            <a:spAutoFit/>
          </a:bodyPr>
          <a:lstStyle/>
          <a:p>
            <a:pPr algn="ctr">
              <a:spcBef>
                <a:spcPct val="50000"/>
              </a:spcBef>
            </a:pPr>
            <a:r>
              <a:rPr lang="en-GB" sz="1600" dirty="0">
                <a:solidFill>
                  <a:srgbClr val="336600"/>
                </a:solidFill>
                <a:latin typeface="Comic Sans MS" pitchFamily="66" charset="0"/>
              </a:rPr>
              <a:t>Ash bud</a:t>
            </a:r>
            <a:endParaRPr lang="en-US" sz="1600" dirty="0">
              <a:solidFill>
                <a:srgbClr val="336600"/>
              </a:solidFill>
              <a:latin typeface="Comic Sans MS" pitchFamily="66" charset="0"/>
            </a:endParaRPr>
          </a:p>
        </p:txBody>
      </p:sp>
      <p:pic>
        <p:nvPicPr>
          <p:cNvPr id="3" name="Picture 11" descr="Ash"/>
          <p:cNvPicPr>
            <a:picLocks noChangeAspect="1" noChangeArrowheads="1"/>
          </p:cNvPicPr>
          <p:nvPr/>
        </p:nvPicPr>
        <p:blipFill>
          <a:blip r:embed="rId6" cstate="screen"/>
          <a:srcRect/>
          <a:stretch>
            <a:fillRect/>
          </a:stretch>
        </p:blipFill>
        <p:spPr bwMode="auto">
          <a:xfrm>
            <a:off x="7410201" y="548680"/>
            <a:ext cx="1338263" cy="1873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ectangle 2"/>
          <p:cNvSpPr txBox="1">
            <a:spLocks noChangeArrowheads="1"/>
          </p:cNvSpPr>
          <p:nvPr/>
        </p:nvSpPr>
        <p:spPr bwMode="auto">
          <a:xfrm>
            <a:off x="457200" y="-9939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rgbClr val="002060"/>
                </a:solidFill>
                <a:effectLst/>
                <a:uLnTx/>
                <a:uFillTx/>
                <a:latin typeface="Comic Sans MS" pitchFamily="66" charset="0"/>
                <a:ea typeface="+mj-ea"/>
                <a:cs typeface="+mj-cs"/>
              </a:rPr>
              <a:t>Common Ash</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529629" y="1125538"/>
            <a:ext cx="5482531" cy="4463702"/>
          </a:xfrm>
        </p:spPr>
        <p:txBody>
          <a:bodyPr/>
          <a:lstStyle/>
          <a:p>
            <a:pPr marL="0" indent="0" eaLnBrk="1" hangingPunct="1">
              <a:lnSpc>
                <a:spcPct val="80000"/>
              </a:lnSpc>
              <a:buNone/>
            </a:pPr>
            <a:r>
              <a:rPr lang="en-GB" sz="1600" dirty="0" smtClean="0">
                <a:solidFill>
                  <a:srgbClr val="336600"/>
                </a:solidFill>
                <a:latin typeface="Comic Sans MS" pitchFamily="66" charset="0"/>
              </a:rPr>
              <a:t>Seeds: </a:t>
            </a:r>
            <a:r>
              <a:rPr lang="en-GB" sz="1600" dirty="0" smtClean="0">
                <a:solidFill>
                  <a:srgbClr val="002060"/>
                </a:solidFill>
                <a:latin typeface="Comic Sans MS" pitchFamily="66" charset="0"/>
              </a:rPr>
              <a:t>Cones</a:t>
            </a:r>
          </a:p>
          <a:p>
            <a:pPr marL="0" indent="0" eaLnBrk="1" hangingPunct="1">
              <a:lnSpc>
                <a:spcPct val="80000"/>
              </a:lnSpc>
              <a:buNone/>
            </a:pPr>
            <a:endParaRPr lang="en-GB" sz="1600" dirty="0" smtClean="0">
              <a:solidFill>
                <a:srgbClr val="002060"/>
              </a:solidFill>
              <a:latin typeface="Comic Sans MS" pitchFamily="66" charset="0"/>
            </a:endParaRPr>
          </a:p>
          <a:p>
            <a:pPr marL="0" indent="0" eaLnBrk="1" hangingPunct="1">
              <a:lnSpc>
                <a:spcPct val="80000"/>
              </a:lnSpc>
              <a:buNone/>
            </a:pPr>
            <a:r>
              <a:rPr lang="en-GB" sz="1600" dirty="0" smtClean="0">
                <a:solidFill>
                  <a:srgbClr val="002060"/>
                </a:solidFill>
                <a:latin typeface="Comic Sans MS" pitchFamily="66" charset="0"/>
              </a:rPr>
              <a:t>Alder is a small deciduous tree that loves to grow in wet habitats. You can see them growing along the River Lagan. Alder leaves are rounded, toothed, dark green and shiny. Alder flowers are called catkins, you can see them in spring. Alder can be identified in winter by its cones and purple buds.</a:t>
            </a:r>
          </a:p>
          <a:p>
            <a:pPr marL="0" indent="0" eaLnBrk="1" hangingPunct="1">
              <a:lnSpc>
                <a:spcPct val="80000"/>
              </a:lnSpc>
              <a:buNone/>
            </a:pPr>
            <a:endParaRPr lang="en-GB" sz="1600" dirty="0" smtClean="0">
              <a:solidFill>
                <a:srgbClr val="002060"/>
              </a:solidFill>
              <a:latin typeface="Comic Sans MS" pitchFamily="66" charset="0"/>
            </a:endParaRPr>
          </a:p>
          <a:p>
            <a:pPr marL="0" indent="0" eaLnBrk="1" hangingPunct="1">
              <a:lnSpc>
                <a:spcPct val="80000"/>
              </a:lnSpc>
              <a:buNone/>
            </a:pPr>
            <a:r>
              <a:rPr lang="en-GB" sz="1600" dirty="0" smtClean="0">
                <a:solidFill>
                  <a:srgbClr val="336600"/>
                </a:solidFill>
                <a:latin typeface="Comic Sans MS" pitchFamily="66" charset="0"/>
              </a:rPr>
              <a:t>Stories: </a:t>
            </a:r>
          </a:p>
          <a:p>
            <a:pPr marL="0" indent="0" eaLnBrk="1" hangingPunct="1">
              <a:lnSpc>
                <a:spcPct val="80000"/>
              </a:lnSpc>
              <a:buNone/>
            </a:pPr>
            <a:r>
              <a:rPr lang="en-GB" sz="1600" dirty="0" smtClean="0">
                <a:solidFill>
                  <a:srgbClr val="002060"/>
                </a:solidFill>
                <a:latin typeface="Comic Sans MS" pitchFamily="66" charset="0"/>
              </a:rPr>
              <a:t>It’s known as the ‘King of waters’. When alder is cut the sap is red.  In ancient Ireland warriors made their shields from alder as they believed the red sap was the blood of their enemies.</a:t>
            </a:r>
          </a:p>
          <a:p>
            <a:pPr marL="0" indent="0" eaLnBrk="1" hangingPunct="1">
              <a:lnSpc>
                <a:spcPct val="80000"/>
              </a:lnSpc>
              <a:buNone/>
            </a:pPr>
            <a:endParaRPr lang="en-GB" sz="1600" dirty="0" smtClean="0">
              <a:solidFill>
                <a:srgbClr val="002060"/>
              </a:solidFill>
              <a:latin typeface="Comic Sans MS" pitchFamily="66" charset="0"/>
            </a:endParaRPr>
          </a:p>
          <a:p>
            <a:pPr marL="0" indent="0" eaLnBrk="1" hangingPunct="1">
              <a:lnSpc>
                <a:spcPct val="80000"/>
              </a:lnSpc>
              <a:buNone/>
            </a:pPr>
            <a:r>
              <a:rPr lang="en-GB" sz="1600" dirty="0" smtClean="0">
                <a:solidFill>
                  <a:srgbClr val="336600"/>
                </a:solidFill>
                <a:latin typeface="Comic Sans MS" pitchFamily="66" charset="0"/>
              </a:rPr>
              <a:t>Uses: </a:t>
            </a:r>
          </a:p>
          <a:p>
            <a:pPr marL="0" indent="0" eaLnBrk="1" hangingPunct="1">
              <a:lnSpc>
                <a:spcPct val="80000"/>
              </a:lnSpc>
              <a:buNone/>
            </a:pPr>
            <a:r>
              <a:rPr lang="en-GB" sz="1600" dirty="0" smtClean="0">
                <a:solidFill>
                  <a:srgbClr val="002060"/>
                </a:solidFill>
                <a:latin typeface="Comic Sans MS" pitchFamily="66" charset="0"/>
              </a:rPr>
              <a:t>It’s resistant to rotting so was used to make small boats. It makes an excellent charcoal for gunpowder.</a:t>
            </a:r>
            <a:endParaRPr lang="en-US" sz="1600" dirty="0" smtClean="0">
              <a:solidFill>
                <a:srgbClr val="002060"/>
              </a:solidFill>
              <a:latin typeface="Comic Sans MS" pitchFamily="66" charset="0"/>
            </a:endParaRPr>
          </a:p>
        </p:txBody>
      </p:sp>
      <p:pic>
        <p:nvPicPr>
          <p:cNvPr id="9220" name="Picture 4" descr="File:Alnus incana rugosa leaves.jpg"/>
          <p:cNvPicPr>
            <a:picLocks noChangeAspect="1" noChangeArrowheads="1"/>
          </p:cNvPicPr>
          <p:nvPr/>
        </p:nvPicPr>
        <p:blipFill>
          <a:blip r:embed="rId3" cstate="screen"/>
          <a:srcRect/>
          <a:stretch>
            <a:fillRect/>
          </a:stretch>
        </p:blipFill>
        <p:spPr bwMode="auto">
          <a:xfrm>
            <a:off x="6660902" y="1268760"/>
            <a:ext cx="2087562" cy="13858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221" name="Picture 5" descr="File:Alkottar.jpg"/>
          <p:cNvPicPr>
            <a:picLocks noChangeAspect="1" noChangeArrowheads="1"/>
          </p:cNvPicPr>
          <p:nvPr/>
        </p:nvPicPr>
        <p:blipFill>
          <a:blip r:embed="rId4" cstate="screen"/>
          <a:srcRect/>
          <a:stretch>
            <a:fillRect/>
          </a:stretch>
        </p:blipFill>
        <p:spPr bwMode="auto">
          <a:xfrm>
            <a:off x="7178427" y="3429000"/>
            <a:ext cx="1570037" cy="1460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222" name="Text Box 7"/>
          <p:cNvSpPr txBox="1">
            <a:spLocks noChangeArrowheads="1"/>
          </p:cNvSpPr>
          <p:nvPr/>
        </p:nvSpPr>
        <p:spPr bwMode="auto">
          <a:xfrm>
            <a:off x="7451030" y="2781300"/>
            <a:ext cx="1441450" cy="336550"/>
          </a:xfrm>
          <a:prstGeom prst="rect">
            <a:avLst/>
          </a:prstGeom>
          <a:noFill/>
          <a:ln w="9525">
            <a:noFill/>
            <a:miter lim="800000"/>
            <a:headEnd/>
            <a:tailEnd/>
          </a:ln>
        </p:spPr>
        <p:txBody>
          <a:bodyPr>
            <a:spAutoFit/>
          </a:bodyPr>
          <a:lstStyle/>
          <a:p>
            <a:pPr algn="ctr">
              <a:spcBef>
                <a:spcPct val="50000"/>
              </a:spcBef>
            </a:pPr>
            <a:r>
              <a:rPr lang="en-GB" sz="1600" dirty="0">
                <a:solidFill>
                  <a:srgbClr val="336600"/>
                </a:solidFill>
                <a:latin typeface="Comic Sans MS" pitchFamily="66" charset="0"/>
              </a:rPr>
              <a:t>Alder leaves</a:t>
            </a:r>
            <a:endParaRPr lang="en-US" sz="1600" dirty="0">
              <a:solidFill>
                <a:srgbClr val="336600"/>
              </a:solidFill>
              <a:latin typeface="Comic Sans MS" pitchFamily="66" charset="0"/>
            </a:endParaRPr>
          </a:p>
        </p:txBody>
      </p:sp>
      <p:sp>
        <p:nvSpPr>
          <p:cNvPr id="9223" name="Text Box 8"/>
          <p:cNvSpPr txBox="1">
            <a:spLocks noChangeArrowheads="1"/>
          </p:cNvSpPr>
          <p:nvPr/>
        </p:nvSpPr>
        <p:spPr bwMode="auto">
          <a:xfrm>
            <a:off x="7163692" y="4941888"/>
            <a:ext cx="1728788" cy="336550"/>
          </a:xfrm>
          <a:prstGeom prst="rect">
            <a:avLst/>
          </a:prstGeom>
          <a:noFill/>
          <a:ln w="9525">
            <a:noFill/>
            <a:miter lim="800000"/>
            <a:headEnd/>
            <a:tailEnd/>
          </a:ln>
        </p:spPr>
        <p:txBody>
          <a:bodyPr>
            <a:spAutoFit/>
          </a:bodyPr>
          <a:lstStyle/>
          <a:p>
            <a:pPr algn="ctr">
              <a:spcBef>
                <a:spcPct val="50000"/>
              </a:spcBef>
            </a:pPr>
            <a:r>
              <a:rPr lang="en-GB" sz="1600" dirty="0">
                <a:solidFill>
                  <a:srgbClr val="336600"/>
                </a:solidFill>
                <a:latin typeface="Comic Sans MS" pitchFamily="66" charset="0"/>
              </a:rPr>
              <a:t>Catkins &amp; cones</a:t>
            </a:r>
            <a:endParaRPr lang="en-US" sz="1600" dirty="0">
              <a:solidFill>
                <a:srgbClr val="336600"/>
              </a:solidFill>
              <a:latin typeface="Comic Sans MS" pitchFamily="66" charset="0"/>
            </a:endParaRPr>
          </a:p>
        </p:txBody>
      </p:sp>
      <p:sp>
        <p:nvSpPr>
          <p:cNvPr id="9224" name="Line 9"/>
          <p:cNvSpPr>
            <a:spLocks noChangeShapeType="1"/>
          </p:cNvSpPr>
          <p:nvPr/>
        </p:nvSpPr>
        <p:spPr bwMode="auto">
          <a:xfrm flipH="1" flipV="1">
            <a:off x="7451303" y="4508500"/>
            <a:ext cx="73025" cy="503238"/>
          </a:xfrm>
          <a:prstGeom prst="line">
            <a:avLst/>
          </a:prstGeom>
          <a:noFill/>
          <a:ln w="25400">
            <a:solidFill>
              <a:srgbClr val="00FF00"/>
            </a:solidFill>
            <a:round/>
            <a:headEnd/>
            <a:tailEnd type="triangle" w="med" len="med"/>
          </a:ln>
        </p:spPr>
        <p:txBody>
          <a:bodyPr/>
          <a:lstStyle/>
          <a:p>
            <a:endParaRPr lang="en-GB"/>
          </a:p>
        </p:txBody>
      </p:sp>
      <p:sp>
        <p:nvSpPr>
          <p:cNvPr id="9225" name="Line 10"/>
          <p:cNvSpPr>
            <a:spLocks noChangeShapeType="1"/>
          </p:cNvSpPr>
          <p:nvPr/>
        </p:nvSpPr>
        <p:spPr bwMode="auto">
          <a:xfrm flipV="1">
            <a:off x="8316540" y="4076700"/>
            <a:ext cx="215900" cy="863600"/>
          </a:xfrm>
          <a:prstGeom prst="line">
            <a:avLst/>
          </a:prstGeom>
          <a:noFill/>
          <a:ln w="25400">
            <a:solidFill>
              <a:srgbClr val="00FF00"/>
            </a:solidFill>
            <a:round/>
            <a:headEnd/>
            <a:tailEnd type="triangle" w="med" len="med"/>
          </a:ln>
        </p:spPr>
        <p:txBody>
          <a:bodyPr/>
          <a:lstStyle/>
          <a:p>
            <a:endParaRPr lang="en-GB"/>
          </a:p>
        </p:txBody>
      </p:sp>
      <p:pic>
        <p:nvPicPr>
          <p:cNvPr id="9226" name="Picture 4" descr="pptground.jpg"/>
          <p:cNvPicPr>
            <a:picLocks noChangeAspect="1"/>
          </p:cNvPicPr>
          <p:nvPr/>
        </p:nvPicPr>
        <p:blipFill>
          <a:blip r:embed="rId5" cstate="screen"/>
          <a:srcRect/>
          <a:stretch>
            <a:fillRect/>
          </a:stretch>
        </p:blipFill>
        <p:spPr bwMode="auto">
          <a:xfrm>
            <a:off x="0" y="5854700"/>
            <a:ext cx="9144000" cy="1030288"/>
          </a:xfrm>
          <a:prstGeom prst="rect">
            <a:avLst/>
          </a:prstGeom>
          <a:noFill/>
          <a:ln w="9525">
            <a:noFill/>
            <a:miter lim="800000"/>
            <a:headEnd/>
            <a:tailEnd/>
          </a:ln>
        </p:spPr>
      </p:pic>
      <p:sp>
        <p:nvSpPr>
          <p:cNvPr id="11" name="Rectangle 2"/>
          <p:cNvSpPr txBox="1">
            <a:spLocks noChangeArrowheads="1"/>
          </p:cNvSpPr>
          <p:nvPr/>
        </p:nvSpPr>
        <p:spPr bwMode="auto">
          <a:xfrm>
            <a:off x="457200" y="-9939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rgbClr val="002060"/>
                </a:solidFill>
                <a:effectLst/>
                <a:uLnTx/>
                <a:uFillTx/>
                <a:latin typeface="Comic Sans MS" pitchFamily="66" charset="0"/>
                <a:ea typeface="+mj-ea"/>
                <a:cs typeface="+mj-cs"/>
              </a:rPr>
              <a:t>Common Alder</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pptground.jpg"/>
          <p:cNvPicPr>
            <a:picLocks noChangeAspect="1"/>
          </p:cNvPicPr>
          <p:nvPr/>
        </p:nvPicPr>
        <p:blipFill>
          <a:blip r:embed="rId3" cstate="screen"/>
          <a:srcRect/>
          <a:stretch>
            <a:fillRect/>
          </a:stretch>
        </p:blipFill>
        <p:spPr bwMode="auto">
          <a:xfrm>
            <a:off x="0" y="5854700"/>
            <a:ext cx="9144000" cy="1030288"/>
          </a:xfrm>
          <a:prstGeom prst="rect">
            <a:avLst/>
          </a:prstGeom>
          <a:noFill/>
          <a:ln w="9525">
            <a:noFill/>
            <a:miter lim="800000"/>
            <a:headEnd/>
            <a:tailEnd/>
          </a:ln>
        </p:spPr>
      </p:pic>
      <p:sp>
        <p:nvSpPr>
          <p:cNvPr id="10244" name="Rectangle 3"/>
          <p:cNvSpPr>
            <a:spLocks noGrp="1" noChangeArrowheads="1"/>
          </p:cNvSpPr>
          <p:nvPr>
            <p:ph type="body" idx="1"/>
          </p:nvPr>
        </p:nvSpPr>
        <p:spPr>
          <a:xfrm>
            <a:off x="529704" y="1125538"/>
            <a:ext cx="4834384" cy="4679726"/>
          </a:xfrm>
        </p:spPr>
        <p:txBody>
          <a:bodyPr/>
          <a:lstStyle/>
          <a:p>
            <a:pPr marL="0" indent="0" eaLnBrk="1" hangingPunct="1">
              <a:lnSpc>
                <a:spcPct val="90000"/>
              </a:lnSpc>
              <a:buNone/>
            </a:pPr>
            <a:r>
              <a:rPr lang="en-GB" sz="1600" dirty="0" smtClean="0">
                <a:solidFill>
                  <a:srgbClr val="336600"/>
                </a:solidFill>
                <a:latin typeface="Comic Sans MS" pitchFamily="66" charset="0"/>
              </a:rPr>
              <a:t>Seeds</a:t>
            </a:r>
            <a:r>
              <a:rPr lang="en-US" sz="1600" dirty="0" smtClean="0">
                <a:solidFill>
                  <a:srgbClr val="336600"/>
                </a:solidFill>
                <a:latin typeface="Comic Sans MS" pitchFamily="66" charset="0"/>
              </a:rPr>
              <a:t>: </a:t>
            </a:r>
            <a:r>
              <a:rPr lang="en-US" sz="1600" dirty="0" smtClean="0">
                <a:solidFill>
                  <a:srgbClr val="002060"/>
                </a:solidFill>
                <a:latin typeface="Comic Sans MS" pitchFamily="66" charset="0"/>
              </a:rPr>
              <a:t>Hazel nuts</a:t>
            </a:r>
          </a:p>
          <a:p>
            <a:pPr marL="0" indent="0" eaLnBrk="1" hangingPunct="1">
              <a:lnSpc>
                <a:spcPct val="90000"/>
              </a:lnSpc>
              <a:buNone/>
            </a:pPr>
            <a:endParaRPr lang="en-GB" sz="1600" dirty="0" smtClean="0">
              <a:solidFill>
                <a:srgbClr val="002060"/>
              </a:solidFill>
              <a:latin typeface="Comic Sans MS" pitchFamily="66" charset="0"/>
            </a:endParaRPr>
          </a:p>
          <a:p>
            <a:pPr marL="0" indent="0" eaLnBrk="1" hangingPunct="1">
              <a:lnSpc>
                <a:spcPct val="90000"/>
              </a:lnSpc>
              <a:buNone/>
            </a:pPr>
            <a:r>
              <a:rPr lang="en-GB" sz="1600" dirty="0" smtClean="0">
                <a:solidFill>
                  <a:srgbClr val="002060"/>
                </a:solidFill>
                <a:latin typeface="Comic Sans MS" pitchFamily="66" charset="0"/>
              </a:rPr>
              <a:t>Hazel is a deciduous tree. Its leaves are almost round in shape but with a sudden sharp point at the end and they feel like velvet when touched. </a:t>
            </a:r>
          </a:p>
          <a:p>
            <a:pPr marL="0" indent="0" eaLnBrk="1" hangingPunct="1">
              <a:lnSpc>
                <a:spcPct val="90000"/>
              </a:lnSpc>
              <a:buNone/>
            </a:pPr>
            <a:endParaRPr lang="en-GB" sz="1600" dirty="0" smtClean="0">
              <a:solidFill>
                <a:srgbClr val="002060"/>
              </a:solidFill>
              <a:latin typeface="Comic Sans MS" pitchFamily="66" charset="0"/>
            </a:endParaRPr>
          </a:p>
          <a:p>
            <a:pPr marL="0" indent="0" eaLnBrk="1" hangingPunct="1">
              <a:lnSpc>
                <a:spcPct val="90000"/>
              </a:lnSpc>
              <a:buNone/>
            </a:pPr>
            <a:r>
              <a:rPr lang="en-GB" sz="1600" dirty="0" smtClean="0">
                <a:solidFill>
                  <a:srgbClr val="002060"/>
                </a:solidFill>
                <a:latin typeface="Comic Sans MS" pitchFamily="66" charset="0"/>
              </a:rPr>
              <a:t>Hazels’ yellow catkins (lambs’ tails) appear in early spring. </a:t>
            </a:r>
          </a:p>
          <a:p>
            <a:pPr marL="0" indent="0" eaLnBrk="1" hangingPunct="1">
              <a:lnSpc>
                <a:spcPct val="90000"/>
              </a:lnSpc>
              <a:buNone/>
            </a:pPr>
            <a:endParaRPr lang="en-GB" sz="1600" dirty="0" smtClean="0">
              <a:solidFill>
                <a:srgbClr val="002060"/>
              </a:solidFill>
              <a:latin typeface="Comic Sans MS" pitchFamily="66" charset="0"/>
            </a:endParaRPr>
          </a:p>
          <a:p>
            <a:pPr marL="0" indent="0" eaLnBrk="1" hangingPunct="1">
              <a:lnSpc>
                <a:spcPct val="90000"/>
              </a:lnSpc>
              <a:buNone/>
            </a:pPr>
            <a:r>
              <a:rPr lang="en-GB" sz="1600" dirty="0" smtClean="0">
                <a:solidFill>
                  <a:srgbClr val="336600"/>
                </a:solidFill>
                <a:latin typeface="Comic Sans MS" pitchFamily="66" charset="0"/>
              </a:rPr>
              <a:t>Stories: </a:t>
            </a:r>
          </a:p>
          <a:p>
            <a:pPr marL="0" indent="0" eaLnBrk="1" hangingPunct="1">
              <a:lnSpc>
                <a:spcPct val="90000"/>
              </a:lnSpc>
              <a:buNone/>
            </a:pPr>
            <a:r>
              <a:rPr lang="en-GB" sz="1600" dirty="0" smtClean="0">
                <a:solidFill>
                  <a:srgbClr val="002060"/>
                </a:solidFill>
                <a:latin typeface="Comic Sans MS" pitchFamily="66" charset="0"/>
              </a:rPr>
              <a:t>It was known as the ‘Tree of knowledge’ and a hazel staff is supposed to protect you against evil spirits.</a:t>
            </a:r>
          </a:p>
          <a:p>
            <a:pPr marL="0" indent="0" eaLnBrk="1" hangingPunct="1">
              <a:lnSpc>
                <a:spcPct val="90000"/>
              </a:lnSpc>
              <a:buNone/>
            </a:pPr>
            <a:endParaRPr lang="en-GB" sz="1600" dirty="0" smtClean="0">
              <a:solidFill>
                <a:srgbClr val="002060"/>
              </a:solidFill>
              <a:latin typeface="Comic Sans MS" pitchFamily="66" charset="0"/>
            </a:endParaRPr>
          </a:p>
          <a:p>
            <a:pPr marL="0" indent="0" eaLnBrk="1" hangingPunct="1">
              <a:lnSpc>
                <a:spcPct val="90000"/>
              </a:lnSpc>
              <a:buNone/>
            </a:pPr>
            <a:r>
              <a:rPr lang="en-GB" sz="1600" dirty="0" smtClean="0">
                <a:solidFill>
                  <a:srgbClr val="336600"/>
                </a:solidFill>
                <a:latin typeface="Comic Sans MS" pitchFamily="66" charset="0"/>
              </a:rPr>
              <a:t>Uses: </a:t>
            </a:r>
          </a:p>
          <a:p>
            <a:pPr marL="0" indent="0" eaLnBrk="1" hangingPunct="1">
              <a:lnSpc>
                <a:spcPct val="90000"/>
              </a:lnSpc>
              <a:buNone/>
            </a:pPr>
            <a:r>
              <a:rPr lang="en-GB" sz="1600" dirty="0" smtClean="0">
                <a:solidFill>
                  <a:srgbClr val="002060"/>
                </a:solidFill>
                <a:latin typeface="Comic Sans MS" pitchFamily="66" charset="0"/>
              </a:rPr>
              <a:t>Hazel nuts were a great food source for early man and are still loved by wildlife, especially red squirrels.</a:t>
            </a:r>
            <a:endParaRPr lang="en-US" sz="1600" dirty="0" smtClean="0">
              <a:solidFill>
                <a:srgbClr val="002060"/>
              </a:solidFill>
              <a:latin typeface="Comic Sans MS" pitchFamily="66" charset="0"/>
            </a:endParaRPr>
          </a:p>
        </p:txBody>
      </p:sp>
      <p:pic>
        <p:nvPicPr>
          <p:cNvPr id="2" name="Picture 4" descr="File:Corylus avellana.jpg"/>
          <p:cNvPicPr>
            <a:picLocks noChangeAspect="1" noChangeArrowheads="1"/>
          </p:cNvPicPr>
          <p:nvPr/>
        </p:nvPicPr>
        <p:blipFill>
          <a:blip r:embed="rId4" cstate="screen"/>
          <a:srcRect/>
          <a:stretch>
            <a:fillRect/>
          </a:stretch>
        </p:blipFill>
        <p:spPr bwMode="auto">
          <a:xfrm>
            <a:off x="6229102" y="1268760"/>
            <a:ext cx="2519362" cy="18589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45" name="Picture 5" descr="File:Hazel Catkins aka.jpg"/>
          <p:cNvPicPr>
            <a:picLocks noChangeAspect="1" noChangeArrowheads="1"/>
          </p:cNvPicPr>
          <p:nvPr/>
        </p:nvPicPr>
        <p:blipFill>
          <a:blip r:embed="rId5" cstate="screen"/>
          <a:srcRect/>
          <a:stretch>
            <a:fillRect/>
          </a:stretch>
        </p:blipFill>
        <p:spPr bwMode="auto">
          <a:xfrm>
            <a:off x="7680076" y="3651250"/>
            <a:ext cx="1068388" cy="21542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247" name="Text Box 6"/>
          <p:cNvSpPr txBox="1">
            <a:spLocks noChangeArrowheads="1"/>
          </p:cNvSpPr>
          <p:nvPr/>
        </p:nvSpPr>
        <p:spPr bwMode="auto">
          <a:xfrm>
            <a:off x="6732240" y="3213100"/>
            <a:ext cx="2160588" cy="336550"/>
          </a:xfrm>
          <a:prstGeom prst="rect">
            <a:avLst/>
          </a:prstGeom>
          <a:noFill/>
          <a:ln w="9525">
            <a:noFill/>
            <a:miter lim="800000"/>
            <a:headEnd/>
            <a:tailEnd/>
          </a:ln>
        </p:spPr>
        <p:txBody>
          <a:bodyPr>
            <a:spAutoFit/>
          </a:bodyPr>
          <a:lstStyle/>
          <a:p>
            <a:pPr algn="ctr">
              <a:spcBef>
                <a:spcPct val="50000"/>
              </a:spcBef>
            </a:pPr>
            <a:r>
              <a:rPr lang="en-GB" sz="1600" dirty="0">
                <a:solidFill>
                  <a:srgbClr val="336600"/>
                </a:solidFill>
                <a:latin typeface="Comic Sans MS" pitchFamily="66" charset="0"/>
              </a:rPr>
              <a:t>Hazel leaves &amp; nuts</a:t>
            </a:r>
            <a:endParaRPr lang="en-US" sz="1600" dirty="0">
              <a:solidFill>
                <a:srgbClr val="336600"/>
              </a:solidFill>
              <a:latin typeface="Comic Sans MS" pitchFamily="66" charset="0"/>
            </a:endParaRPr>
          </a:p>
        </p:txBody>
      </p:sp>
      <p:sp>
        <p:nvSpPr>
          <p:cNvPr id="10248" name="Text Box 7"/>
          <p:cNvSpPr txBox="1">
            <a:spLocks noChangeArrowheads="1"/>
          </p:cNvSpPr>
          <p:nvPr/>
        </p:nvSpPr>
        <p:spPr bwMode="auto">
          <a:xfrm>
            <a:off x="7452617" y="5805488"/>
            <a:ext cx="1439863" cy="336550"/>
          </a:xfrm>
          <a:prstGeom prst="rect">
            <a:avLst/>
          </a:prstGeom>
          <a:noFill/>
          <a:ln w="9525">
            <a:noFill/>
            <a:miter lim="800000"/>
            <a:headEnd/>
            <a:tailEnd/>
          </a:ln>
        </p:spPr>
        <p:txBody>
          <a:bodyPr>
            <a:spAutoFit/>
          </a:bodyPr>
          <a:lstStyle/>
          <a:p>
            <a:pPr algn="ctr">
              <a:spcBef>
                <a:spcPct val="50000"/>
              </a:spcBef>
            </a:pPr>
            <a:r>
              <a:rPr lang="en-GB" sz="1600" dirty="0">
                <a:solidFill>
                  <a:srgbClr val="336600"/>
                </a:solidFill>
                <a:latin typeface="Comic Sans MS" pitchFamily="66" charset="0"/>
              </a:rPr>
              <a:t>Lambs’ tails</a:t>
            </a:r>
            <a:endParaRPr lang="en-US" sz="1600" dirty="0">
              <a:solidFill>
                <a:srgbClr val="336600"/>
              </a:solidFill>
              <a:latin typeface="Comic Sans MS" pitchFamily="66" charset="0"/>
            </a:endParaRPr>
          </a:p>
        </p:txBody>
      </p:sp>
      <p:sp>
        <p:nvSpPr>
          <p:cNvPr id="9" name="Rectangle 2"/>
          <p:cNvSpPr txBox="1">
            <a:spLocks noChangeArrowheads="1"/>
          </p:cNvSpPr>
          <p:nvPr/>
        </p:nvSpPr>
        <p:spPr bwMode="auto">
          <a:xfrm>
            <a:off x="457200" y="-9939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rgbClr val="002060"/>
                </a:solidFill>
                <a:effectLst/>
                <a:uLnTx/>
                <a:uFillTx/>
                <a:latin typeface="Comic Sans MS" pitchFamily="66" charset="0"/>
                <a:ea typeface="+mj-ea"/>
                <a:cs typeface="+mj-cs"/>
              </a:rPr>
              <a:t>Hazel</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2699</TotalTime>
  <Words>1662</Words>
  <Application>Microsoft Office PowerPoint</Application>
  <PresentationFormat>On-screen Show (4:3)</PresentationFormat>
  <Paragraphs>240</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LVRP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dc:creator>
  <cp:lastModifiedBy>hris Best</cp:lastModifiedBy>
  <cp:revision>44</cp:revision>
  <dcterms:created xsi:type="dcterms:W3CDTF">2009-08-17T15:15:16Z</dcterms:created>
  <dcterms:modified xsi:type="dcterms:W3CDTF">2011-07-06T14:48:12Z</dcterms:modified>
</cp:coreProperties>
</file>